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Lst>
  <p:notesMasterIdLst>
    <p:notesMasterId r:id="rId28"/>
  </p:notesMasterIdLst>
  <p:sldIdLst>
    <p:sldId id="257" r:id="rId6"/>
    <p:sldId id="278" r:id="rId7"/>
    <p:sldId id="258" r:id="rId8"/>
    <p:sldId id="279" r:id="rId9"/>
    <p:sldId id="276" r:id="rId10"/>
    <p:sldId id="282" r:id="rId11"/>
    <p:sldId id="261" r:id="rId12"/>
    <p:sldId id="272" r:id="rId13"/>
    <p:sldId id="280" r:id="rId14"/>
    <p:sldId id="269" r:id="rId15"/>
    <p:sldId id="270" r:id="rId16"/>
    <p:sldId id="264" r:id="rId17"/>
    <p:sldId id="265" r:id="rId18"/>
    <p:sldId id="274" r:id="rId19"/>
    <p:sldId id="281" r:id="rId20"/>
    <p:sldId id="266" r:id="rId21"/>
    <p:sldId id="273" r:id="rId22"/>
    <p:sldId id="277" r:id="rId23"/>
    <p:sldId id="267" r:id="rId24"/>
    <p:sldId id="275" r:id="rId25"/>
    <p:sldId id="283" r:id="rId26"/>
    <p:sldId id="25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9" autoAdjust="0"/>
    <p:restoredTop sz="67333" autoAdjust="0"/>
  </p:normalViewPr>
  <p:slideViewPr>
    <p:cSldViewPr snapToGrid="0">
      <p:cViewPr varScale="1">
        <p:scale>
          <a:sx n="77" d="100"/>
          <a:sy n="77" d="100"/>
        </p:scale>
        <p:origin x="1740"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44F456-77C8-4554-A17E-CBD597F5CE67}" type="datetimeFigureOut">
              <a:rPr lang="en-US" smtClean="0"/>
              <a:t>6/6/2019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55795E-5016-43BA-B169-4D4871A49E71}" type="slidenum">
              <a:rPr lang="en-US" smtClean="0"/>
              <a:t>‹#›</a:t>
            </a:fld>
            <a:endParaRPr lang="en-US"/>
          </a:p>
        </p:txBody>
      </p:sp>
    </p:spTree>
    <p:extLst>
      <p:ext uri="{BB962C8B-B14F-4D97-AF65-F5344CB8AC3E}">
        <p14:creationId xmlns:p14="http://schemas.microsoft.com/office/powerpoint/2010/main" val="300078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Ask how many know Windows Hello</a:t>
            </a:r>
          </a:p>
          <a:p>
            <a:pPr marL="171450" indent="-171450">
              <a:buFontTx/>
              <a:buChar char="-"/>
            </a:pPr>
            <a:r>
              <a:rPr lang="en-US" dirty="0"/>
              <a:t>Ask How many know Apple Face ID</a:t>
            </a:r>
          </a:p>
          <a:p>
            <a:pPr marL="171450" indent="-171450">
              <a:buFontTx/>
              <a:buChar char="-"/>
            </a:pPr>
            <a:r>
              <a:rPr lang="en-US" dirty="0"/>
              <a:t>Ask how many know PKI</a:t>
            </a:r>
          </a:p>
          <a:p>
            <a:pPr marL="171450" indent="-171450">
              <a:buFontTx/>
              <a:buChar char="-"/>
            </a:pPr>
            <a:r>
              <a:rPr lang="en-US" dirty="0"/>
              <a:t>Ask how many know Kerberos</a:t>
            </a:r>
          </a:p>
          <a:p>
            <a:pPr marL="171450" indent="-171450">
              <a:buFontTx/>
              <a:buChar char="-"/>
            </a:pPr>
            <a:r>
              <a:rPr lang="en-US" dirty="0"/>
              <a:t>Ask how many know </a:t>
            </a:r>
            <a:r>
              <a:rPr lang="en-US" dirty="0" err="1"/>
              <a:t>SmartCard</a:t>
            </a:r>
            <a:r>
              <a:rPr lang="en-US" dirty="0"/>
              <a:t> Authentication</a:t>
            </a:r>
          </a:p>
        </p:txBody>
      </p:sp>
      <p:sp>
        <p:nvSpPr>
          <p:cNvPr id="4" name="Slide Number Placeholder 3"/>
          <p:cNvSpPr>
            <a:spLocks noGrp="1"/>
          </p:cNvSpPr>
          <p:nvPr>
            <p:ph type="sldNum" sz="quarter" idx="10"/>
          </p:nvPr>
        </p:nvSpPr>
        <p:spPr/>
        <p:txBody>
          <a:bodyPr/>
          <a:lstStyle/>
          <a:p>
            <a:fld id="{1D76769E-C829-4283-B80E-CB90D995C291}" type="slidenum">
              <a:rPr lang="en-US" smtClean="0"/>
              <a:pPr/>
              <a:t>1</a:t>
            </a:fld>
            <a:endParaRPr lang="en-US"/>
          </a:p>
        </p:txBody>
      </p:sp>
    </p:spTree>
    <p:extLst>
      <p:ext uri="{BB962C8B-B14F-4D97-AF65-F5344CB8AC3E}">
        <p14:creationId xmlns:p14="http://schemas.microsoft.com/office/powerpoint/2010/main" val="1199335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group policy setting is needed for this to happen that is coming later</a:t>
            </a:r>
          </a:p>
          <a:p>
            <a:r>
              <a:rPr lang="en-US" dirty="0"/>
              <a:t>The Certificate Signing Request (CSR) is defined in MS-WCCE and the processing details of this message are in 3.2.5.1.4	 POST (Exchange Primary Refresh Token for User Authentication Certificate) of MS-OAPXBC</a:t>
            </a:r>
          </a:p>
        </p:txBody>
      </p:sp>
      <p:sp>
        <p:nvSpPr>
          <p:cNvPr id="4" name="Slide Number Placeholder 3"/>
          <p:cNvSpPr>
            <a:spLocks noGrp="1"/>
          </p:cNvSpPr>
          <p:nvPr>
            <p:ph type="sldNum" sz="quarter" idx="5"/>
          </p:nvPr>
        </p:nvSpPr>
        <p:spPr/>
        <p:txBody>
          <a:bodyPr/>
          <a:lstStyle/>
          <a:p>
            <a:fld id="{0155795E-5016-43BA-B169-4D4871A49E71}" type="slidenum">
              <a:rPr lang="en-US" smtClean="0"/>
              <a:t>11</a:t>
            </a:fld>
            <a:endParaRPr lang="en-US"/>
          </a:p>
        </p:txBody>
      </p:sp>
    </p:spTree>
    <p:extLst>
      <p:ext uri="{BB962C8B-B14F-4D97-AF65-F5344CB8AC3E}">
        <p14:creationId xmlns:p14="http://schemas.microsoft.com/office/powerpoint/2010/main" val="305424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quickly and don’t spend too much time on it. Samba is not interested in ADFS and this is all ADFS. Only thing interesting to Samba is LDAP part of provisioning.</a:t>
            </a:r>
          </a:p>
        </p:txBody>
      </p:sp>
      <p:sp>
        <p:nvSpPr>
          <p:cNvPr id="4" name="Slide Number Placeholder 3"/>
          <p:cNvSpPr>
            <a:spLocks noGrp="1"/>
          </p:cNvSpPr>
          <p:nvPr>
            <p:ph type="sldNum" sz="quarter" idx="5"/>
          </p:nvPr>
        </p:nvSpPr>
        <p:spPr/>
        <p:txBody>
          <a:bodyPr/>
          <a:lstStyle/>
          <a:p>
            <a:fld id="{0155795E-5016-43BA-B169-4D4871A49E71}" type="slidenum">
              <a:rPr lang="en-US" smtClean="0"/>
              <a:t>12</a:t>
            </a:fld>
            <a:endParaRPr lang="en-US"/>
          </a:p>
        </p:txBody>
      </p:sp>
    </p:spTree>
    <p:extLst>
      <p:ext uri="{BB962C8B-B14F-4D97-AF65-F5344CB8AC3E}">
        <p14:creationId xmlns:p14="http://schemas.microsoft.com/office/powerpoint/2010/main" val="115771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“Use certificate for on-premises authentication” is only needed for Cert trust</a:t>
            </a:r>
          </a:p>
        </p:txBody>
      </p:sp>
      <p:sp>
        <p:nvSpPr>
          <p:cNvPr id="4" name="Slide Number Placeholder 3"/>
          <p:cNvSpPr>
            <a:spLocks noGrp="1"/>
          </p:cNvSpPr>
          <p:nvPr>
            <p:ph type="sldNum" sz="quarter" idx="5"/>
          </p:nvPr>
        </p:nvSpPr>
        <p:spPr/>
        <p:txBody>
          <a:bodyPr/>
          <a:lstStyle/>
          <a:p>
            <a:fld id="{0155795E-5016-43BA-B169-4D4871A49E71}" type="slidenum">
              <a:rPr lang="en-US" smtClean="0"/>
              <a:t>14</a:t>
            </a:fld>
            <a:endParaRPr lang="en-US"/>
          </a:p>
        </p:txBody>
      </p:sp>
    </p:spTree>
    <p:extLst>
      <p:ext uri="{BB962C8B-B14F-4D97-AF65-F5344CB8AC3E}">
        <p14:creationId xmlns:p14="http://schemas.microsoft.com/office/powerpoint/2010/main" val="384712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people know how smartcard authentication works. If not explain a little that in smartcard, cert is issues by enterprise CA and DC trust CA.</a:t>
            </a:r>
          </a:p>
        </p:txBody>
      </p:sp>
      <p:sp>
        <p:nvSpPr>
          <p:cNvPr id="4" name="Slide Number Placeholder 3"/>
          <p:cNvSpPr>
            <a:spLocks noGrp="1"/>
          </p:cNvSpPr>
          <p:nvPr>
            <p:ph type="sldNum" sz="quarter" idx="5"/>
          </p:nvPr>
        </p:nvSpPr>
        <p:spPr/>
        <p:txBody>
          <a:bodyPr/>
          <a:lstStyle/>
          <a:p>
            <a:fld id="{0155795E-5016-43BA-B169-4D4871A49E71}" type="slidenum">
              <a:rPr lang="en-US" smtClean="0"/>
              <a:t>18</a:t>
            </a:fld>
            <a:endParaRPr lang="en-US"/>
          </a:p>
        </p:txBody>
      </p:sp>
    </p:spTree>
    <p:extLst>
      <p:ext uri="{BB962C8B-B14F-4D97-AF65-F5344CB8AC3E}">
        <p14:creationId xmlns:p14="http://schemas.microsoft.com/office/powerpoint/2010/main" val="214294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does not know or met me before. If everyone know me, move on.</a:t>
            </a:r>
          </a:p>
        </p:txBody>
      </p:sp>
      <p:sp>
        <p:nvSpPr>
          <p:cNvPr id="4" name="Slide Number Placeholder 3"/>
          <p:cNvSpPr>
            <a:spLocks noGrp="1"/>
          </p:cNvSpPr>
          <p:nvPr>
            <p:ph type="sldNum" sz="quarter" idx="5"/>
          </p:nvPr>
        </p:nvSpPr>
        <p:spPr/>
        <p:txBody>
          <a:bodyPr/>
          <a:lstStyle/>
          <a:p>
            <a:fld id="{0155795E-5016-43BA-B169-4D4871A49E71}" type="slidenum">
              <a:rPr lang="en-US" smtClean="0"/>
              <a:t>2</a:t>
            </a:fld>
            <a:endParaRPr lang="en-US"/>
          </a:p>
        </p:txBody>
      </p:sp>
    </p:spTree>
    <p:extLst>
      <p:ext uri="{BB962C8B-B14F-4D97-AF65-F5344CB8AC3E}">
        <p14:creationId xmlns:p14="http://schemas.microsoft.com/office/powerpoint/2010/main" val="207343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mention that it is for Samba people.</a:t>
            </a:r>
          </a:p>
        </p:txBody>
      </p:sp>
      <p:sp>
        <p:nvSpPr>
          <p:cNvPr id="4" name="Slide Number Placeholder 3"/>
          <p:cNvSpPr>
            <a:spLocks noGrp="1"/>
          </p:cNvSpPr>
          <p:nvPr>
            <p:ph type="sldNum" sz="quarter" idx="10"/>
          </p:nvPr>
        </p:nvSpPr>
        <p:spPr/>
        <p:txBody>
          <a:bodyPr/>
          <a:lstStyle/>
          <a:p>
            <a:fld id="{1D76769E-C829-4283-B80E-CB90D995C291}" type="slidenum">
              <a:rPr lang="en-US" smtClean="0"/>
              <a:pPr/>
              <a:t>3</a:t>
            </a:fld>
            <a:endParaRPr lang="en-US"/>
          </a:p>
        </p:txBody>
      </p:sp>
    </p:spTree>
    <p:extLst>
      <p:ext uri="{BB962C8B-B14F-4D97-AF65-F5344CB8AC3E}">
        <p14:creationId xmlns:p14="http://schemas.microsoft.com/office/powerpoint/2010/main" val="306473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76769E-C829-4283-B80E-CB90D995C291}" type="slidenum">
              <a:rPr lang="en-US" smtClean="0"/>
              <a:pPr/>
              <a:t>5</a:t>
            </a:fld>
            <a:endParaRPr lang="en-US"/>
          </a:p>
        </p:txBody>
      </p:sp>
    </p:spTree>
    <p:extLst>
      <p:ext uri="{BB962C8B-B14F-4D97-AF65-F5344CB8AC3E}">
        <p14:creationId xmlns:p14="http://schemas.microsoft.com/office/powerpoint/2010/main" val="167758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5795E-5016-43BA-B169-4D4871A49E71}" type="slidenum">
              <a:rPr lang="en-US" smtClean="0"/>
              <a:t>6</a:t>
            </a:fld>
            <a:endParaRPr lang="en-US"/>
          </a:p>
        </p:txBody>
      </p:sp>
    </p:spTree>
    <p:extLst>
      <p:ext uri="{BB962C8B-B14F-4D97-AF65-F5344CB8AC3E}">
        <p14:creationId xmlns:p14="http://schemas.microsoft.com/office/powerpoint/2010/main" val="64170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Explains what trust mode means i.e. the information that DC uses to authenticate users </a:t>
            </a:r>
          </a:p>
        </p:txBody>
      </p:sp>
      <p:sp>
        <p:nvSpPr>
          <p:cNvPr id="4" name="Slide Number Placeholder 3"/>
          <p:cNvSpPr>
            <a:spLocks noGrp="1"/>
          </p:cNvSpPr>
          <p:nvPr>
            <p:ph type="sldNum" sz="quarter" idx="5"/>
          </p:nvPr>
        </p:nvSpPr>
        <p:spPr/>
        <p:txBody>
          <a:bodyPr/>
          <a:lstStyle/>
          <a:p>
            <a:fld id="{0155795E-5016-43BA-B169-4D4871A49E71}" type="slidenum">
              <a:rPr lang="en-US" smtClean="0"/>
              <a:t>7</a:t>
            </a:fld>
            <a:endParaRPr lang="en-US"/>
          </a:p>
        </p:txBody>
      </p:sp>
    </p:spTree>
    <p:extLst>
      <p:ext uri="{BB962C8B-B14F-4D97-AF65-F5344CB8AC3E}">
        <p14:creationId xmlns:p14="http://schemas.microsoft.com/office/powerpoint/2010/main" val="350835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reason why key trust uses WS 2016 will come later. AD FS 2016 is needed since there are enhancements in WS2016 ADFS for OAUTH2, KPP and </a:t>
            </a:r>
            <a:r>
              <a:rPr lang="en-US" dirty="0" err="1"/>
              <a:t>CertRequest</a:t>
            </a:r>
            <a:endParaRPr lang="en-US" dirty="0"/>
          </a:p>
        </p:txBody>
      </p:sp>
      <p:sp>
        <p:nvSpPr>
          <p:cNvPr id="4" name="Slide Number Placeholder 3"/>
          <p:cNvSpPr>
            <a:spLocks noGrp="1"/>
          </p:cNvSpPr>
          <p:nvPr>
            <p:ph type="sldNum" sz="quarter" idx="5"/>
          </p:nvPr>
        </p:nvSpPr>
        <p:spPr/>
        <p:txBody>
          <a:bodyPr/>
          <a:lstStyle/>
          <a:p>
            <a:fld id="{0155795E-5016-43BA-B169-4D4871A49E71}" type="slidenum">
              <a:rPr lang="en-US" smtClean="0"/>
              <a:t>8</a:t>
            </a:fld>
            <a:endParaRPr lang="en-US"/>
          </a:p>
        </p:txBody>
      </p:sp>
    </p:spTree>
    <p:extLst>
      <p:ext uri="{BB962C8B-B14F-4D97-AF65-F5344CB8AC3E}">
        <p14:creationId xmlns:p14="http://schemas.microsoft.com/office/powerpoint/2010/main" val="293322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5795E-5016-43BA-B169-4D4871A49E71}" type="slidenum">
              <a:rPr lang="en-US" smtClean="0"/>
              <a:t>9</a:t>
            </a:fld>
            <a:endParaRPr lang="en-US"/>
          </a:p>
        </p:txBody>
      </p:sp>
    </p:spTree>
    <p:extLst>
      <p:ext uri="{BB962C8B-B14F-4D97-AF65-F5344CB8AC3E}">
        <p14:creationId xmlns:p14="http://schemas.microsoft.com/office/powerpoint/2010/main" val="118804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is this triggered</a:t>
            </a:r>
          </a:p>
          <a:p>
            <a:r>
              <a:rPr lang="en-US" dirty="0" err="1"/>
              <a:t>Mentionthe</a:t>
            </a:r>
            <a:r>
              <a:rPr lang="en-US" dirty="0"/>
              <a:t> AD attribute </a:t>
            </a:r>
            <a:r>
              <a:rPr lang="en-US" dirty="0" err="1"/>
              <a:t>msDS-KeyCredentialLink</a:t>
            </a:r>
            <a:endParaRPr lang="en-US" dirty="0"/>
          </a:p>
        </p:txBody>
      </p:sp>
      <p:sp>
        <p:nvSpPr>
          <p:cNvPr id="4" name="Slide Number Placeholder 3"/>
          <p:cNvSpPr>
            <a:spLocks noGrp="1"/>
          </p:cNvSpPr>
          <p:nvPr>
            <p:ph type="sldNum" sz="quarter" idx="5"/>
          </p:nvPr>
        </p:nvSpPr>
        <p:spPr/>
        <p:txBody>
          <a:bodyPr/>
          <a:lstStyle/>
          <a:p>
            <a:fld id="{0155795E-5016-43BA-B169-4D4871A49E71}" type="slidenum">
              <a:rPr lang="en-US" smtClean="0"/>
              <a:t>10</a:t>
            </a:fld>
            <a:endParaRPr lang="en-US"/>
          </a:p>
        </p:txBody>
      </p:sp>
    </p:spTree>
    <p:extLst>
      <p:ext uri="{BB962C8B-B14F-4D97-AF65-F5344CB8AC3E}">
        <p14:creationId xmlns:p14="http://schemas.microsoft.com/office/powerpoint/2010/main" val="2161662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C739-85DC-4BFB-94CB-6CF6048E810B}"/>
              </a:ext>
            </a:extLst>
          </p:cNvPr>
          <p:cNvSpPr>
            <a:spLocks noGrp="1"/>
          </p:cNvSpPr>
          <p:nvPr>
            <p:ph type="title" hasCustomPrompt="1"/>
          </p:nvPr>
        </p:nvSpPr>
        <p:spPr>
          <a:xfrm>
            <a:off x="1226827" y="1661748"/>
            <a:ext cx="10515600" cy="2852737"/>
          </a:xfrm>
        </p:spPr>
        <p:txBody>
          <a:bodyPr anchor="b"/>
          <a:lstStyle>
            <a:lvl1pPr algn="r">
              <a:defRPr sz="6000">
                <a:latin typeface="Segoe UI Semibold" panose="020B0702040204020203" pitchFamily="34" charset="0"/>
                <a:cs typeface="Segoe UI Semibold" panose="020B0702040204020203" pitchFamily="34" charset="0"/>
              </a:defRPr>
            </a:lvl1pPr>
          </a:lstStyle>
          <a:p>
            <a:r>
              <a:rPr lang="en-US" dirty="0"/>
              <a:t>Title</a:t>
            </a:r>
          </a:p>
        </p:txBody>
      </p:sp>
      <p:sp>
        <p:nvSpPr>
          <p:cNvPr id="3" name="Text Placeholder 2">
            <a:extLst>
              <a:ext uri="{FF2B5EF4-FFF2-40B4-BE49-F238E27FC236}">
                <a16:creationId xmlns:a16="http://schemas.microsoft.com/office/drawing/2014/main" id="{38120D2B-AE55-4D4E-803C-492A619D5A94}"/>
              </a:ext>
            </a:extLst>
          </p:cNvPr>
          <p:cNvSpPr>
            <a:spLocks noGrp="1"/>
          </p:cNvSpPr>
          <p:nvPr>
            <p:ph type="body" idx="1" hasCustomPrompt="1"/>
          </p:nvPr>
        </p:nvSpPr>
        <p:spPr>
          <a:xfrm>
            <a:off x="1226827" y="4587928"/>
            <a:ext cx="10515600" cy="1500187"/>
          </a:xfrm>
          <a:prstGeom prst="rect">
            <a:avLst/>
          </a:prstGeom>
        </p:spPr>
        <p:txBody>
          <a:bodyPr>
            <a:normAutofit/>
          </a:bodyPr>
          <a:lstStyle>
            <a:lvl1pPr marL="0" marR="64008" indent="0" algn="r" rtl="0" eaLnBrk="1" latinLnBrk="0" hangingPunct="1">
              <a:spcBef>
                <a:spcPts val="400"/>
              </a:spcBef>
              <a:spcAft>
                <a:spcPts val="0"/>
              </a:spcAft>
              <a:buClr>
                <a:schemeClr val="accent1"/>
              </a:buClr>
              <a:buSzPct val="65000"/>
              <a:buFont typeface="Wingdings 3"/>
              <a:buNone/>
              <a:defRPr lang="en-US" sz="2700" kern="1200" dirty="0" smtClean="0">
                <a:solidFill>
                  <a:schemeClr val="tx2"/>
                </a:solidFill>
                <a:latin typeface="Segoe UI" panose="020B0502040204020203" pitchFamily="34" charset="0"/>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Your Name</a:t>
            </a:r>
          </a:p>
        </p:txBody>
      </p:sp>
      <p:pic>
        <p:nvPicPr>
          <p:cNvPr id="7" name="Picture 6">
            <a:extLst>
              <a:ext uri="{FF2B5EF4-FFF2-40B4-BE49-F238E27FC236}">
                <a16:creationId xmlns:a16="http://schemas.microsoft.com/office/drawing/2014/main" id="{1EB207B6-E5B0-48A1-9364-6A345F5BB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81" y="6239606"/>
            <a:ext cx="1558161" cy="698379"/>
          </a:xfrm>
          <a:prstGeom prst="rect">
            <a:avLst/>
          </a:prstGeom>
        </p:spPr>
      </p:pic>
    </p:spTree>
    <p:extLst>
      <p:ext uri="{BB962C8B-B14F-4D97-AF65-F5344CB8AC3E}">
        <p14:creationId xmlns:p14="http://schemas.microsoft.com/office/powerpoint/2010/main" val="272490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142" indent="0">
              <a:buNone/>
              <a:defRPr/>
            </a:lvl3pPr>
            <a:lvl4pPr marL="448285" indent="0">
              <a:buNone/>
              <a:defRPr/>
            </a:lvl4pPr>
            <a:lvl5pPr marL="67242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448354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2052030"/>
          </a:xfrm>
        </p:spPr>
        <p:txBody>
          <a:bodyPr>
            <a:spAutoFit/>
          </a:bodyPr>
          <a:lstStyle>
            <a:lvl1pPr>
              <a:defRPr sz="392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16825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8"/>
            </a:lvl1pPr>
            <a:lvl2pPr marL="0" indent="0">
              <a:buNone/>
              <a:defRPr sz="1961"/>
            </a:lvl2pPr>
            <a:lvl3pPr marL="227255" indent="0">
              <a:buNone/>
              <a:tabLst/>
              <a:defRPr sz="1961"/>
            </a:lvl3pPr>
            <a:lvl4pPr marL="451398" indent="0">
              <a:buNone/>
              <a:defRPr/>
            </a:lvl4pPr>
            <a:lvl5pPr marL="67242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8"/>
            </a:lvl1pPr>
            <a:lvl2pPr marL="0" indent="0">
              <a:buNone/>
              <a:defRPr sz="1961"/>
            </a:lvl2pPr>
            <a:lvl3pPr marL="227255" indent="0">
              <a:buNone/>
              <a:tabLst/>
              <a:defRPr sz="1961"/>
            </a:lvl3pPr>
            <a:lvl4pPr marL="451398" indent="0">
              <a:buNone/>
              <a:defRPr/>
            </a:lvl4pPr>
            <a:lvl5pPr marL="67242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510795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7"/>
            <a:ext cx="5378548" cy="1943393"/>
          </a:xfrm>
        </p:spPr>
        <p:txBody>
          <a:bodyPr wrap="square">
            <a:spAutoFit/>
          </a:bodyPr>
          <a:lstStyle>
            <a:lvl1pPr marL="281735" indent="-281735">
              <a:spcBef>
                <a:spcPts val="1200"/>
              </a:spcBef>
              <a:buClr>
                <a:schemeClr val="tx1"/>
              </a:buClr>
              <a:buFont typeface="Arial" pitchFamily="34" charset="0"/>
              <a:buChar char="•"/>
              <a:defRPr sz="3138"/>
            </a:lvl1pPr>
            <a:lvl2pPr marL="520808" indent="-228648">
              <a:defRPr sz="2353"/>
            </a:lvl2pPr>
            <a:lvl3pPr marL="685943" indent="-165135">
              <a:tabLst/>
              <a:defRPr sz="1961"/>
            </a:lvl3pPr>
            <a:lvl4pPr marL="863779" indent="-177837">
              <a:defRPr/>
            </a:lvl4pPr>
            <a:lvl5pPr marL="1028914" indent="-16513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7"/>
            <a:ext cx="5378548" cy="1943393"/>
          </a:xfrm>
        </p:spPr>
        <p:txBody>
          <a:bodyPr wrap="square">
            <a:spAutoFit/>
          </a:bodyPr>
          <a:lstStyle>
            <a:lvl1pPr marL="281735" indent="-281735">
              <a:spcBef>
                <a:spcPts val="1200"/>
              </a:spcBef>
              <a:buClr>
                <a:schemeClr val="tx1"/>
              </a:buClr>
              <a:buFont typeface="Arial" pitchFamily="34" charset="0"/>
              <a:buChar char="•"/>
              <a:defRPr sz="3138"/>
            </a:lvl1pPr>
            <a:lvl2pPr marL="520808" indent="-228648">
              <a:defRPr sz="2353"/>
            </a:lvl2pPr>
            <a:lvl3pPr marL="685943" indent="-165135">
              <a:tabLst/>
              <a:defRPr sz="1961"/>
            </a:lvl3pPr>
            <a:lvl4pPr marL="863779" indent="-177837">
              <a:defRPr/>
            </a:lvl4pPr>
            <a:lvl5pPr marL="1028914" indent="-16513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71629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708837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7171399" cy="1158793"/>
          </a:xfrm>
          <a:noFill/>
        </p:spPr>
        <p:txBody>
          <a:bodyPr wrap="square" tIns="91440" bIns="91440" anchor="t" anchorCtr="0">
            <a:spAutoFit/>
          </a:bodyPr>
          <a:lstStyle>
            <a:lvl1pPr>
              <a:defRPr sz="7060"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7"/>
            <a:ext cx="7171399" cy="724246"/>
          </a:xfrm>
          <a:noFill/>
        </p:spPr>
        <p:txBody>
          <a:bodyPr wrap="square" lIns="182880" tIns="146304" rIns="182880" bIns="146304">
            <a:spAutoFit/>
          </a:bodyPr>
          <a:lstStyle>
            <a:lvl1pPr marL="0" indent="0">
              <a:spcBef>
                <a:spcPts val="0"/>
              </a:spcBef>
              <a:buNone/>
              <a:defRPr sz="313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7604953" y="298255"/>
            <a:ext cx="4322759" cy="6275864"/>
          </a:xfrm>
          <a:prstGeom prst="rect">
            <a:avLst/>
          </a:prstGeom>
        </p:spPr>
      </p:pic>
    </p:spTree>
    <p:extLst>
      <p:ext uri="{BB962C8B-B14F-4D97-AF65-F5344CB8AC3E}">
        <p14:creationId xmlns:p14="http://schemas.microsoft.com/office/powerpoint/2010/main" val="2954269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7171398" cy="1158793"/>
          </a:xfrm>
          <a:noFill/>
        </p:spPr>
        <p:txBody>
          <a:bodyPr wrap="square" tIns="91440" bIns="91440" anchor="t" anchorCtr="0">
            <a:spAutoFit/>
          </a:bodyPr>
          <a:lstStyle>
            <a:lvl1pPr>
              <a:defRPr lang="en-US" sz="706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2"/>
          <a:stretch>
            <a:fillRect/>
          </a:stretch>
        </p:blipFill>
        <p:spPr>
          <a:xfrm>
            <a:off x="623" y="3343635"/>
            <a:ext cx="12191377" cy="3043622"/>
          </a:xfrm>
          <a:prstGeom prst="rect">
            <a:avLst/>
          </a:prstGeom>
        </p:spPr>
      </p:pic>
    </p:spTree>
    <p:extLst>
      <p:ext uri="{BB962C8B-B14F-4D97-AF65-F5344CB8AC3E}">
        <p14:creationId xmlns:p14="http://schemas.microsoft.com/office/powerpoint/2010/main" val="1673287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843405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80513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60"/>
            <a:ext cx="5378548" cy="832882"/>
          </a:xfrm>
        </p:spPr>
        <p:txBody>
          <a:bodyPr anchor="ctr">
            <a:spAutoFit/>
          </a:bodyPr>
          <a:lstStyle>
            <a:lvl1pPr>
              <a:defRPr sz="4706"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1"/>
            <a:ext cx="6094444" cy="6856100"/>
          </a:xfrm>
          <a:blipFill>
            <a:blip r:embed="rId2"/>
            <a:stretch>
              <a:fillRect/>
            </a:stretch>
          </a:blip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52939277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005F-CE8C-43A9-BFCB-28798AFFB8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5D886-21B0-4FC3-927E-9FEF413CF806}"/>
              </a:ext>
            </a:extLst>
          </p:cNvPr>
          <p:cNvSpPr>
            <a:spLocks noGrp="1"/>
          </p:cNvSpPr>
          <p:nvPr>
            <p:ph idx="1"/>
          </p:nvPr>
        </p:nvSpPr>
        <p:spPr>
          <a:xfrm>
            <a:off x="161868" y="1163290"/>
            <a:ext cx="11844366" cy="5076315"/>
          </a:xfrm>
          <a:prstGeom prst="rect">
            <a:avLst/>
          </a:prstGeom>
        </p:spPr>
        <p:txBody>
          <a:bodyPr/>
          <a:lstStyle>
            <a:lvl1pPr marL="228600" indent="-228600">
              <a:buClr>
                <a:srgbClr val="0070C0"/>
              </a:buClr>
              <a:buSzPct val="65000"/>
              <a:buFont typeface="Wingdings 3" panose="05040102010807070707" pitchFamily="18" charset="2"/>
              <a:buChar char=""/>
              <a:defRPr/>
            </a:lvl1pPr>
            <a:lvl2pPr marL="685800" indent="-228600">
              <a:buClr>
                <a:srgbClr val="0070C0"/>
              </a:buClr>
              <a:buSzPct val="65000"/>
              <a:buFont typeface="Wingdings 3" panose="05040102010807070707" pitchFamily="18" charset="2"/>
              <a:buChar char=""/>
              <a:defRPr/>
            </a:lvl2pPr>
            <a:lvl3pPr marL="1143000" indent="-228600">
              <a:buClr>
                <a:srgbClr val="0070C0"/>
              </a:buClr>
              <a:buSzPct val="65000"/>
              <a:buFont typeface="Wingdings 3" panose="05040102010807070707" pitchFamily="18" charset="2"/>
              <a:buChar char=""/>
              <a:defRPr/>
            </a:lvl3pPr>
            <a:lvl4pPr marL="1600200" indent="-228600">
              <a:buClr>
                <a:srgbClr val="0070C0"/>
              </a:buClr>
              <a:buSzPct val="65000"/>
              <a:buFont typeface="Wingdings 3" panose="05040102010807070707" pitchFamily="18" charset="2"/>
              <a:buChar char=""/>
              <a:defRPr/>
            </a:lvl4pPr>
            <a:lvl5pPr marL="2057400" indent="-228600">
              <a:buClr>
                <a:srgbClr val="0070C0"/>
              </a:buClr>
              <a:buSzPct val="65000"/>
              <a:buFont typeface="Wingdings 3" panose="050401020108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432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1" y="1"/>
            <a:ext cx="6857649" cy="6856100"/>
          </a:xfrm>
          <a:prstGeom prst="rect">
            <a:avLst/>
          </a:prstGeom>
          <a:blipFill>
            <a:blip r:embed="rId2"/>
            <a:stretch>
              <a:fillRect/>
            </a:stretch>
          </a:blip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1" y="0"/>
            <a:ext cx="6857649" cy="6858623"/>
          </a:xfrm>
          <a:prstGeom prst="rect">
            <a:avLst/>
          </a:prstGeom>
        </p:spPr>
      </p:pic>
    </p:spTree>
    <p:extLst>
      <p:ext uri="{BB962C8B-B14F-4D97-AF65-F5344CB8AC3E}">
        <p14:creationId xmlns:p14="http://schemas.microsoft.com/office/powerpoint/2010/main" val="275272697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6396084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2445686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8" tIns="45728" rIns="45728" bIns="45728" numCol="1" spcCol="0" rtlCol="0" fromWordArt="0" anchor="ctr" anchorCtr="0" forceAA="0" compatLnSpc="1">
            <a:prstTxWarp prst="textNoShape">
              <a:avLst/>
            </a:prstTxWarp>
            <a:noAutofit/>
          </a:bodyPr>
          <a:lstStyle/>
          <a:p>
            <a:pPr algn="ctr" defTabSz="914289"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2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6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50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90447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3"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Text Box 3"/>
          <p:cNvSpPr txBox="1">
            <a:spLocks noChangeArrowheads="1"/>
          </p:cNvSpPr>
          <p:nvPr userDrawn="1"/>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308" tIns="179308" rIns="179308" bIns="179308" numCol="1" anchor="t" anchorCtr="0" compatLnSpc="1">
            <a:prstTxWarp prst="textNoShape">
              <a:avLst/>
            </a:prstTxWarp>
            <a:spAutoFit/>
          </a:bodyPr>
          <a:lstStyle/>
          <a:p>
            <a:pPr defTabSz="914110"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599921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848" indent="-284848">
              <a:buClr>
                <a:schemeClr val="tx1"/>
              </a:buClr>
              <a:buSzPct val="90000"/>
              <a:buFont typeface="Arial" pitchFamily="34" charset="0"/>
              <a:buChar char="•"/>
              <a:defRPr sz="353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356" indent="-275509">
              <a:buClr>
                <a:schemeClr val="tx1"/>
              </a:buClr>
              <a:buSzPct val="90000"/>
              <a:buFont typeface="Arial" pitchFamily="34" charset="0"/>
              <a:buChar char="•"/>
              <a:defRPr sz="313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204" indent="-28484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346" indent="-224142">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488" indent="-224142">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23516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513510"/>
          </a:xfrm>
        </p:spPr>
        <p:txBody>
          <a:bodyPr/>
          <a:lstStyle>
            <a:lvl1pPr marL="0" indent="0" algn="ctr">
              <a:buNone/>
              <a:defRPr sz="2400"/>
            </a:lvl1pPr>
            <a:lvl2pPr marL="457205" indent="0" algn="ctr">
              <a:buNone/>
              <a:defRPr sz="2000"/>
            </a:lvl2pPr>
            <a:lvl3pPr marL="914411" indent="0" algn="ctr">
              <a:buNone/>
              <a:defRPr sz="1800"/>
            </a:lvl3pPr>
            <a:lvl4pPr marL="1371617" indent="0" algn="ctr">
              <a:buNone/>
              <a:defRPr sz="1600"/>
            </a:lvl4pPr>
            <a:lvl5pPr marL="1828822" indent="0" algn="ctr">
              <a:buNone/>
              <a:defRPr sz="1600"/>
            </a:lvl5pPr>
            <a:lvl6pPr marL="2286027" indent="0" algn="ctr">
              <a:buNone/>
              <a:defRPr sz="1600"/>
            </a:lvl6pPr>
            <a:lvl7pPr marL="2743233" indent="0" algn="ctr">
              <a:buNone/>
              <a:defRPr sz="1600"/>
            </a:lvl7pPr>
            <a:lvl8pPr marL="3200438" indent="0" algn="ctr">
              <a:buNone/>
              <a:defRPr sz="1600"/>
            </a:lvl8pPr>
            <a:lvl9pPr marL="365764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DC6EFE57-DF97-4173-86D3-F4116A89835A}" type="datetimeFigureOut">
              <a:rPr lang="en-US" smtClean="0"/>
              <a:t>6/6/2019</a:t>
            </a:fld>
            <a:endParaRPr lang="en-US"/>
          </a:p>
        </p:txBody>
      </p:sp>
      <p:sp>
        <p:nvSpPr>
          <p:cNvPr id="5" name="Footer Placeholder 4"/>
          <p:cNvSpPr>
            <a:spLocks noGrp="1"/>
          </p:cNvSpPr>
          <p:nvPr>
            <p:ph type="ftr" sz="quarter" idx="11"/>
          </p:nvPr>
        </p:nvSpPr>
        <p:spPr>
          <a:xfrm>
            <a:off x="4038601" y="6356351"/>
            <a:ext cx="411479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DF1C8A0-2FDB-4766-B207-BF1DDF1F2E32}" type="slidenum">
              <a:rPr lang="en-US" smtClean="0"/>
              <a:t>‹#›</a:t>
            </a:fld>
            <a:endParaRPr lang="en-US"/>
          </a:p>
        </p:txBody>
      </p:sp>
    </p:spTree>
    <p:extLst>
      <p:ext uri="{BB962C8B-B14F-4D97-AF65-F5344CB8AC3E}">
        <p14:creationId xmlns:p14="http://schemas.microsoft.com/office/powerpoint/2010/main" val="355167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4A3D-9A45-4FC9-8963-2EDF6C70FF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952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C8EE-CD5A-4D55-BFBB-E5D63D9FCC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7A458-EC60-43B9-BF27-2383A430D644}"/>
              </a:ext>
            </a:extLst>
          </p:cNvPr>
          <p:cNvSpPr>
            <a:spLocks noGrp="1"/>
          </p:cNvSpPr>
          <p:nvPr>
            <p:ph sz="half" idx="1"/>
          </p:nvPr>
        </p:nvSpPr>
        <p:spPr>
          <a:xfrm>
            <a:off x="161868" y="1136236"/>
            <a:ext cx="5834034" cy="505154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131F243-B233-412E-B609-6FF3B0757A34}"/>
              </a:ext>
            </a:extLst>
          </p:cNvPr>
          <p:cNvSpPr>
            <a:spLocks noGrp="1"/>
          </p:cNvSpPr>
          <p:nvPr>
            <p:ph sz="half" idx="2"/>
          </p:nvPr>
        </p:nvSpPr>
        <p:spPr>
          <a:xfrm>
            <a:off x="6172200" y="1125415"/>
            <a:ext cx="5834034" cy="505154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82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5AC058-7801-4C67-853D-3AB9729B5D64}"/>
              </a:ext>
            </a:extLst>
          </p:cNvPr>
          <p:cNvSpPr>
            <a:spLocks noGrp="1"/>
          </p:cNvSpPr>
          <p:nvPr>
            <p:ph type="title" hasCustomPrompt="1"/>
          </p:nvPr>
        </p:nvSpPr>
        <p:spPr>
          <a:xfrm>
            <a:off x="1226827" y="1661748"/>
            <a:ext cx="10515600" cy="2852737"/>
          </a:xfrm>
        </p:spPr>
        <p:txBody>
          <a:bodyPr anchor="b"/>
          <a:lstStyle>
            <a:lvl1pPr algn="r">
              <a:defRPr sz="6000">
                <a:latin typeface="Segoe UI Semibold" panose="020B0702040204020203" pitchFamily="34" charset="0"/>
                <a:cs typeface="Segoe UI Semibold" panose="020B0702040204020203" pitchFamily="34" charset="0"/>
              </a:defRPr>
            </a:lvl1pPr>
          </a:lstStyle>
          <a:p>
            <a:r>
              <a:rPr lang="en-US" dirty="0"/>
              <a:t>Thank You!</a:t>
            </a:r>
          </a:p>
        </p:txBody>
      </p:sp>
      <p:sp>
        <p:nvSpPr>
          <p:cNvPr id="8" name="Text Placeholder 2">
            <a:extLst>
              <a:ext uri="{FF2B5EF4-FFF2-40B4-BE49-F238E27FC236}">
                <a16:creationId xmlns:a16="http://schemas.microsoft.com/office/drawing/2014/main" id="{ADE70498-4C2A-4B0C-9F66-0F87B80C072F}"/>
              </a:ext>
            </a:extLst>
          </p:cNvPr>
          <p:cNvSpPr>
            <a:spLocks noGrp="1"/>
          </p:cNvSpPr>
          <p:nvPr>
            <p:ph type="body" idx="1" hasCustomPrompt="1"/>
          </p:nvPr>
        </p:nvSpPr>
        <p:spPr>
          <a:xfrm>
            <a:off x="1226827" y="4587928"/>
            <a:ext cx="10515600" cy="1500187"/>
          </a:xfrm>
          <a:prstGeom prst="rect">
            <a:avLst/>
          </a:prstGeom>
        </p:spPr>
        <p:txBody>
          <a:bodyPr>
            <a:normAutofit/>
          </a:bodyPr>
          <a:lstStyle>
            <a:lvl1pPr marL="0" marR="64008" indent="0" algn="r" rtl="0" eaLnBrk="1" latinLnBrk="0" hangingPunct="1">
              <a:spcBef>
                <a:spcPts val="400"/>
              </a:spcBef>
              <a:spcAft>
                <a:spcPts val="0"/>
              </a:spcAft>
              <a:buClr>
                <a:schemeClr val="accent1"/>
              </a:buClr>
              <a:buSzPct val="65000"/>
              <a:buFont typeface="Wingdings 3"/>
              <a:buNone/>
              <a:defRPr lang="en-US" sz="2700" kern="1200" dirty="0" smtClean="0">
                <a:solidFill>
                  <a:schemeClr val="tx2"/>
                </a:solidFill>
                <a:latin typeface="Segoe UI" panose="020B0502040204020203" pitchFamily="34" charset="0"/>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Tree>
    <p:extLst>
      <p:ext uri="{BB962C8B-B14F-4D97-AF65-F5344CB8AC3E}">
        <p14:creationId xmlns:p14="http://schemas.microsoft.com/office/powerpoint/2010/main" val="58184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59103" y="470067"/>
            <a:ext cx="1419662" cy="304828"/>
            <a:chOff x="457200" y="1643393"/>
            <a:chExt cx="4492753" cy="964540"/>
          </a:xfrm>
        </p:grpSpPr>
        <p:pic>
          <p:nvPicPr>
            <p:cNvPr id="6" name="Picture 5"/>
            <p:cNvPicPr>
              <a:picLocks noChangeAspect="1"/>
            </p:cNvPicPr>
            <p:nvPr/>
          </p:nvPicPr>
          <p:blipFill>
            <a:blip r:embed="rId3"/>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9" name="Picture 8"/>
          <p:cNvPicPr>
            <a:picLocks noChangeAspect="1"/>
          </p:cNvPicPr>
          <p:nvPr userDrawn="1"/>
        </p:nvPicPr>
        <p:blipFill>
          <a:blip r:embed="rId4"/>
          <a:stretch>
            <a:fillRect/>
          </a:stretch>
        </p:blipFill>
        <p:spPr>
          <a:xfrm>
            <a:off x="4906250" y="484298"/>
            <a:ext cx="6822761" cy="1300000"/>
          </a:xfrm>
          <a:prstGeom prst="rect">
            <a:avLst/>
          </a:prstGeom>
        </p:spPr>
      </p:pic>
    </p:spTree>
    <p:extLst>
      <p:ext uri="{BB962C8B-B14F-4D97-AF65-F5344CB8AC3E}">
        <p14:creationId xmlns:p14="http://schemas.microsoft.com/office/powerpoint/2010/main" val="2820017259"/>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5">
          <p15:clr>
            <a:srgbClr val="C35EA4"/>
          </p15:clr>
        </p15:guide>
        <p15:guide id="3" orient="horz" pos="302">
          <p15:clr>
            <a:srgbClr val="C35EA4"/>
          </p15:clr>
        </p15:guide>
        <p15:guide id="4" orient="horz" pos="4104">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chemeClr val="bg2"/>
        </a:solidFill>
        <a:effectLst/>
      </p:bgPr>
    </p:bg>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13" y="4309989"/>
            <a:ext cx="12188887" cy="2551127"/>
          </a:xfrm>
          <a:prstGeom prst="rect">
            <a:avLst/>
          </a:prstGeom>
          <a:solidFill>
            <a:srgbClr val="4DA0E2"/>
          </a:solidFill>
          <a:ln>
            <a:noFill/>
          </a:ln>
        </p:spPr>
        <p:txBody>
          <a:bodyPr vert="horz" wrap="square" lIns="89654" tIns="44827" rIns="89654" bIns="44827" numCol="1" anchor="t" anchorCtr="0" compatLnSpc="1">
            <a:prstTxWarp prst="textNoShape">
              <a:avLst/>
            </a:prstTxWarp>
          </a:bodyPr>
          <a:lstStyle/>
          <a:p>
            <a:endParaRPr lang="en-US" sz="1765">
              <a:solidFill>
                <a:srgbClr val="FFFFFF"/>
              </a:solidFill>
              <a:latin typeface="Segoe UI"/>
            </a:endParaRPr>
          </a:p>
        </p:txBody>
      </p:sp>
      <p:sp>
        <p:nvSpPr>
          <p:cNvPr id="20" name="Rectangle 7"/>
          <p:cNvSpPr>
            <a:spLocks noChangeArrowheads="1"/>
          </p:cNvSpPr>
          <p:nvPr userDrawn="1"/>
        </p:nvSpPr>
        <p:spPr bwMode="auto">
          <a:xfrm>
            <a:off x="1" y="5729529"/>
            <a:ext cx="12188888" cy="1131586"/>
          </a:xfrm>
          <a:prstGeom prst="rect">
            <a:avLst/>
          </a:prstGeom>
          <a:solidFill>
            <a:srgbClr val="00188F"/>
          </a:solidFill>
          <a:ln>
            <a:noFill/>
          </a:ln>
        </p:spPr>
        <p:txBody>
          <a:bodyPr vert="horz" wrap="square" lIns="89654" tIns="44827" rIns="89654" bIns="44827" numCol="1" anchor="t" anchorCtr="0" compatLnSpc="1">
            <a:prstTxWarp prst="textNoShape">
              <a:avLst/>
            </a:prstTxWarp>
          </a:bodyPr>
          <a:lstStyle/>
          <a:p>
            <a:endParaRPr lang="en-US" sz="1765">
              <a:solidFill>
                <a:srgbClr val="FFFFFF"/>
              </a:solidFill>
              <a:latin typeface="Segoe UI"/>
            </a:endParaRPr>
          </a:p>
        </p:txBody>
      </p:sp>
      <p:sp>
        <p:nvSpPr>
          <p:cNvPr id="21" name="Rectangle 8"/>
          <p:cNvSpPr>
            <a:spLocks noChangeArrowheads="1"/>
          </p:cNvSpPr>
          <p:nvPr userDrawn="1"/>
        </p:nvSpPr>
        <p:spPr bwMode="auto">
          <a:xfrm>
            <a:off x="3113" y="3343393"/>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54" tIns="44827" rIns="89654" bIns="44827" numCol="1" anchor="t" anchorCtr="0" compatLnSpc="1">
            <a:prstTxWarp prst="textNoShape">
              <a:avLst/>
            </a:prstTxWarp>
          </a:bodyPr>
          <a:lstStyle/>
          <a:p>
            <a:endParaRPr lang="en-US" sz="1765">
              <a:solidFill>
                <a:srgbClr val="FFFFFF"/>
              </a:solidFill>
              <a:latin typeface="Segoe UI"/>
            </a:endParaRPr>
          </a:p>
        </p:txBody>
      </p:sp>
      <p:sp>
        <p:nvSpPr>
          <p:cNvPr id="22" name="Rectangle 21"/>
          <p:cNvSpPr/>
          <p:nvPr userDrawn="1"/>
        </p:nvSpPr>
        <p:spPr bwMode="white">
          <a:xfrm>
            <a:off x="1" y="-312"/>
            <a:ext cx="12191377" cy="685862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13"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54" tIns="44827" rIns="89654" bIns="44827" numCol="1" anchor="t" anchorCtr="0" compatLnSpc="1">
            <a:prstTxWarp prst="textNoShape">
              <a:avLst/>
            </a:prstTxWarp>
          </a:bodyPr>
          <a:lstStyle/>
          <a:p>
            <a:endParaRPr lang="en-US" sz="1765">
              <a:solidFill>
                <a:srgbClr val="FFFFFF"/>
              </a:solidFill>
              <a:latin typeface="Segoe UI"/>
            </a:endParaRPr>
          </a:p>
        </p:txBody>
      </p:sp>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5"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5"/>
            <a:ext cx="7171337" cy="1792326"/>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3"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1" name="TextBox 7"/>
          <p:cNvSpPr txBox="1"/>
          <p:nvPr userDrawn="1"/>
        </p:nvSpPr>
        <p:spPr bwMode="white">
          <a:xfrm>
            <a:off x="4390500" y="6566861"/>
            <a:ext cx="3410998" cy="15850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2" name="Text Placeholder 16"/>
          <p:cNvSpPr>
            <a:spLocks noGrp="1"/>
          </p:cNvSpPr>
          <p:nvPr>
            <p:ph type="body" sz="quarter" idx="13" hasCustomPrompt="1"/>
          </p:nvPr>
        </p:nvSpPr>
        <p:spPr>
          <a:xfrm>
            <a:off x="8339678" y="288560"/>
            <a:ext cx="3585699" cy="567015"/>
          </a:xfrm>
        </p:spPr>
        <p:txBody>
          <a:bodyPr lIns="182880" tIns="146304" rIns="182880" bIns="146304"/>
          <a:lstStyle>
            <a:lvl1pPr marL="0" indent="0" algn="r">
              <a:buNone/>
              <a:defRPr sz="1961">
                <a:latin typeface="+mn-lt"/>
              </a:defRPr>
            </a:lvl1pPr>
            <a:lvl2pPr marL="336213" indent="0">
              <a:buNone/>
              <a:defRPr sz="1961"/>
            </a:lvl2pPr>
            <a:lvl3pPr marL="560356" indent="0">
              <a:buNone/>
              <a:defRPr sz="1961"/>
            </a:lvl3pPr>
            <a:lvl4pPr marL="784498" indent="0">
              <a:buNone/>
              <a:defRPr sz="1961"/>
            </a:lvl4pPr>
            <a:lvl5pPr marL="1008640" indent="0">
              <a:buNone/>
              <a:defRPr sz="1961"/>
            </a:lvl5pPr>
          </a:lstStyle>
          <a:p>
            <a:pPr lvl="0"/>
            <a:r>
              <a:rPr lang="en-US" dirty="0"/>
              <a:t>Session Code</a:t>
            </a:r>
          </a:p>
        </p:txBody>
      </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213" indent="0">
              <a:buNone/>
              <a:defRPr sz="1961"/>
            </a:lvl2pPr>
            <a:lvl3pPr marL="560356" indent="0">
              <a:buNone/>
              <a:defRPr sz="1961"/>
            </a:lvl3pPr>
            <a:lvl4pPr marL="784498" indent="0">
              <a:buNone/>
              <a:defRPr sz="1961"/>
            </a:lvl4pPr>
            <a:lvl5pPr marL="1008640" indent="0">
              <a:buNone/>
              <a:defRPr sz="1961"/>
            </a:lvl5pPr>
          </a:lstStyle>
          <a:p>
            <a:pPr lvl="0"/>
            <a:r>
              <a:rPr lang="en-US" dirty="0"/>
              <a:t>Yammer hashtag</a:t>
            </a:r>
          </a:p>
        </p:txBody>
      </p:sp>
    </p:spTree>
    <p:extLst>
      <p:ext uri="{BB962C8B-B14F-4D97-AF65-F5344CB8AC3E}">
        <p14:creationId xmlns:p14="http://schemas.microsoft.com/office/powerpoint/2010/main" val="644031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5"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5"/>
            <a:ext cx="7171337" cy="1792326"/>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3"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1" name="TextBox 7"/>
          <p:cNvSpPr txBox="1"/>
          <p:nvPr userDrawn="1"/>
        </p:nvSpPr>
        <p:spPr bwMode="white">
          <a:xfrm>
            <a:off x="4332001" y="6566899"/>
            <a:ext cx="3527999"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30"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339678" y="288560"/>
            <a:ext cx="3585699" cy="567015"/>
          </a:xfrm>
        </p:spPr>
        <p:txBody>
          <a:bodyPr lIns="182880" tIns="146304" rIns="182880" bIns="146304"/>
          <a:lstStyle>
            <a:lvl1pPr marL="0" indent="0" algn="r">
              <a:buNone/>
              <a:defRPr sz="1961">
                <a:latin typeface="+mn-lt"/>
              </a:defRPr>
            </a:lvl1pPr>
            <a:lvl2pPr marL="336213" indent="0">
              <a:buNone/>
              <a:defRPr sz="1961"/>
            </a:lvl2pPr>
            <a:lvl3pPr marL="560356" indent="0">
              <a:buNone/>
              <a:defRPr sz="1961"/>
            </a:lvl3pPr>
            <a:lvl4pPr marL="784498" indent="0">
              <a:buNone/>
              <a:defRPr sz="1961"/>
            </a:lvl4pPr>
            <a:lvl5pPr marL="1008640" indent="0">
              <a:buNone/>
              <a:defRPr sz="1961"/>
            </a:lvl5pPr>
          </a:lstStyle>
          <a:p>
            <a:pPr lvl="0"/>
            <a:r>
              <a:rPr lang="en-US" dirty="0"/>
              <a:t>Session Code</a:t>
            </a:r>
          </a:p>
        </p:txBody>
      </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213" indent="0">
              <a:buNone/>
              <a:defRPr sz="1961"/>
            </a:lvl2pPr>
            <a:lvl3pPr marL="560356" indent="0">
              <a:buNone/>
              <a:defRPr sz="1961"/>
            </a:lvl3pPr>
            <a:lvl4pPr marL="784498" indent="0">
              <a:buNone/>
              <a:defRPr sz="1961"/>
            </a:lvl4pPr>
            <a:lvl5pPr marL="1008640" indent="0">
              <a:buNone/>
              <a:defRPr sz="1961"/>
            </a:lvl5pPr>
          </a:lstStyle>
          <a:p>
            <a:pPr lvl="0"/>
            <a:r>
              <a:rPr lang="en-US" dirty="0"/>
              <a:t>Yammer hashtag</a:t>
            </a:r>
          </a:p>
        </p:txBody>
      </p:sp>
    </p:spTree>
    <p:extLst>
      <p:ext uri="{BB962C8B-B14F-4D97-AF65-F5344CB8AC3E}">
        <p14:creationId xmlns:p14="http://schemas.microsoft.com/office/powerpoint/2010/main" val="1781586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136231951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2.emf"/><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89DA0-BB5E-4900-BB4E-FA1B7EED1BAC}"/>
              </a:ext>
            </a:extLst>
          </p:cNvPr>
          <p:cNvSpPr>
            <a:spLocks noGrp="1"/>
          </p:cNvSpPr>
          <p:nvPr>
            <p:ph type="title"/>
          </p:nvPr>
        </p:nvSpPr>
        <p:spPr>
          <a:xfrm>
            <a:off x="161868" y="148699"/>
            <a:ext cx="11844366" cy="78193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6138CCFD-70D4-4FBC-90C2-D99BCF3F6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81" y="6239606"/>
            <a:ext cx="1558161" cy="698379"/>
          </a:xfrm>
          <a:prstGeom prst="rect">
            <a:avLst/>
          </a:prstGeom>
        </p:spPr>
      </p:pic>
    </p:spTree>
    <p:extLst>
      <p:ext uri="{BB962C8B-B14F-4D97-AF65-F5344CB8AC3E}">
        <p14:creationId xmlns:p14="http://schemas.microsoft.com/office/powerpoint/2010/main" val="1627714116"/>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4" r:id="rId3"/>
    <p:sldLayoutId id="2147483652" r:id="rId4"/>
    <p:sldLayoutId id="2147483649" r:id="rId5"/>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9"/>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3"/>
          <a:stretch>
            <a:fillRect/>
          </a:stretch>
        </p:blipFill>
        <p:spPr>
          <a:xfrm rot="5400000">
            <a:off x="9187079" y="3012390"/>
            <a:ext cx="6858623" cy="833219"/>
          </a:xfrm>
          <a:prstGeom prst="rect">
            <a:avLst/>
          </a:prstGeom>
        </p:spPr>
      </p:pic>
    </p:spTree>
    <p:extLst>
      <p:ext uri="{BB962C8B-B14F-4D97-AF65-F5344CB8AC3E}">
        <p14:creationId xmlns:p14="http://schemas.microsoft.com/office/powerpoint/2010/main" val="92964666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Lst>
  <p:transition>
    <p:fade/>
  </p:transition>
  <p:txStyles>
    <p:titleStyle>
      <a:lvl1pPr algn="l" defTabSz="914554"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213" marR="0" indent="-336213" algn="l" defTabSz="914554" rtl="0" eaLnBrk="1" fontAlgn="auto" latinLnBrk="0" hangingPunct="1">
        <a:lnSpc>
          <a:spcPct val="90000"/>
        </a:lnSpc>
        <a:spcBef>
          <a:spcPct val="20000"/>
        </a:spcBef>
        <a:spcAft>
          <a:spcPts val="0"/>
        </a:spcAft>
        <a:buClrTx/>
        <a:buSzPct val="90000"/>
        <a:buFont typeface="Arial" pitchFamily="34" charset="0"/>
        <a:buChar char="•"/>
        <a:tabLst/>
        <a:defRPr sz="3922" kern="1200" spc="0" baseline="0">
          <a:gradFill>
            <a:gsLst>
              <a:gs pos="1250">
                <a:schemeClr val="tx1"/>
              </a:gs>
              <a:gs pos="100000">
                <a:schemeClr val="tx1"/>
              </a:gs>
            </a:gsLst>
            <a:lin ang="5400000" scaled="0"/>
          </a:gradFill>
          <a:latin typeface="+mj-lt"/>
          <a:ea typeface="+mn-ea"/>
          <a:cs typeface="+mn-cs"/>
        </a:defRPr>
      </a:lvl1pPr>
      <a:lvl2pPr marL="572808" marR="0" indent="-236595" algn="l" defTabSz="91455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498" marR="0" indent="-224142" algn="l" defTabSz="91455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640" marR="0" indent="-224142" algn="l" defTabSz="914554"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783" marR="0" indent="-224142" algn="l" defTabSz="914554"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554" rtl="0" eaLnBrk="1" latinLnBrk="0" hangingPunct="1">
        <a:defRPr sz="1765" kern="1200">
          <a:solidFill>
            <a:schemeClr val="tx1"/>
          </a:solidFill>
          <a:latin typeface="+mn-lt"/>
          <a:ea typeface="+mn-ea"/>
          <a:cs typeface="+mn-cs"/>
        </a:defRPr>
      </a:lvl1pPr>
      <a:lvl2pPr marL="457277" algn="l" defTabSz="914554" rtl="0" eaLnBrk="1" latinLnBrk="0" hangingPunct="1">
        <a:defRPr sz="1765" kern="1200">
          <a:solidFill>
            <a:schemeClr val="tx1"/>
          </a:solidFill>
          <a:latin typeface="+mn-lt"/>
          <a:ea typeface="+mn-ea"/>
          <a:cs typeface="+mn-cs"/>
        </a:defRPr>
      </a:lvl2pPr>
      <a:lvl3pPr marL="914554" algn="l" defTabSz="914554" rtl="0" eaLnBrk="1" latinLnBrk="0" hangingPunct="1">
        <a:defRPr sz="1765" kern="1200">
          <a:solidFill>
            <a:schemeClr val="tx1"/>
          </a:solidFill>
          <a:latin typeface="+mn-lt"/>
          <a:ea typeface="+mn-ea"/>
          <a:cs typeface="+mn-cs"/>
        </a:defRPr>
      </a:lvl3pPr>
      <a:lvl4pPr marL="1371830" algn="l" defTabSz="914554" rtl="0" eaLnBrk="1" latinLnBrk="0" hangingPunct="1">
        <a:defRPr sz="1765" kern="1200">
          <a:solidFill>
            <a:schemeClr val="tx1"/>
          </a:solidFill>
          <a:latin typeface="+mn-lt"/>
          <a:ea typeface="+mn-ea"/>
          <a:cs typeface="+mn-cs"/>
        </a:defRPr>
      </a:lvl4pPr>
      <a:lvl5pPr marL="1829107" algn="l" defTabSz="914554" rtl="0" eaLnBrk="1" latinLnBrk="0" hangingPunct="1">
        <a:defRPr sz="1765" kern="1200">
          <a:solidFill>
            <a:schemeClr val="tx1"/>
          </a:solidFill>
          <a:latin typeface="+mn-lt"/>
          <a:ea typeface="+mn-ea"/>
          <a:cs typeface="+mn-cs"/>
        </a:defRPr>
      </a:lvl5pPr>
      <a:lvl6pPr marL="2286385" algn="l" defTabSz="914554" rtl="0" eaLnBrk="1" latinLnBrk="0" hangingPunct="1">
        <a:defRPr sz="1765" kern="1200">
          <a:solidFill>
            <a:schemeClr val="tx1"/>
          </a:solidFill>
          <a:latin typeface="+mn-lt"/>
          <a:ea typeface="+mn-ea"/>
          <a:cs typeface="+mn-cs"/>
        </a:defRPr>
      </a:lvl6pPr>
      <a:lvl7pPr marL="2743661" algn="l" defTabSz="914554" rtl="0" eaLnBrk="1" latinLnBrk="0" hangingPunct="1">
        <a:defRPr sz="1765" kern="1200">
          <a:solidFill>
            <a:schemeClr val="tx1"/>
          </a:solidFill>
          <a:latin typeface="+mn-lt"/>
          <a:ea typeface="+mn-ea"/>
          <a:cs typeface="+mn-cs"/>
        </a:defRPr>
      </a:lvl7pPr>
      <a:lvl8pPr marL="3200937" algn="l" defTabSz="914554" rtl="0" eaLnBrk="1" latinLnBrk="0" hangingPunct="1">
        <a:defRPr sz="1765" kern="1200">
          <a:solidFill>
            <a:schemeClr val="tx1"/>
          </a:solidFill>
          <a:latin typeface="+mn-lt"/>
          <a:ea typeface="+mn-ea"/>
          <a:cs typeface="+mn-cs"/>
        </a:defRPr>
      </a:lvl8pPr>
      <a:lvl9pPr marL="3658215" algn="l" defTabSz="9145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4">
          <p15:clr>
            <a:srgbClr val="5ACBF0"/>
          </p15:clr>
        </p15:guide>
        <p15:guide id="10" pos="4780">
          <p15:clr>
            <a:srgbClr val="5ACBF0"/>
          </p15:clr>
        </p15:guide>
        <p15:guide id="11" pos="5356">
          <p15:clr>
            <a:srgbClr val="5ACBF0"/>
          </p15:clr>
        </p15:guide>
        <p15:guide id="12" pos="5932">
          <p15:clr>
            <a:srgbClr val="5ACBF0"/>
          </p15:clr>
        </p15:guide>
        <p15:guide id="13" pos="6508">
          <p15:clr>
            <a:srgbClr val="5ACBF0"/>
          </p15:clr>
        </p15:guide>
        <p15:guide id="14" pos="7084">
          <p15:clr>
            <a:srgbClr val="5ACBF0"/>
          </p15:clr>
        </p15:guide>
        <p15:guide id="15" pos="7660">
          <p15:clr>
            <a:srgbClr val="5ACBF0"/>
          </p15:clr>
        </p15:guide>
        <p15:guide id="16" pos="288">
          <p15:clr>
            <a:srgbClr val="C35EA4"/>
          </p15:clr>
        </p15:guide>
        <p15:guide id="17" pos="7545">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en-us/windows/security/identity-protection/hello-for-business/hello-manage-in-organiz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cs.microsoft.com/en-us/openspe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dochelp@microsoft.com"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docs.microsoft.com/en-us/windows/security/identity-protection/hello-for-business/hello-cert-trust-policy-setting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ocs.microsoft.com/en-us/windows/security/identity-protection/hello-for-business/hello-identity-verifica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microsoft.com/help/408888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036749" y="1122363"/>
            <a:ext cx="9994006" cy="2387600"/>
          </a:xfrm>
        </p:spPr>
        <p:txBody>
          <a:bodyPr>
            <a:normAutofit fontScale="90000"/>
          </a:bodyPr>
          <a:lstStyle/>
          <a:p>
            <a:pPr algn="l"/>
            <a:r>
              <a:rPr lang="en-US" dirty="0">
                <a:latin typeface="Segoe UI" panose="020B0502040204020203" pitchFamily="34" charset="0"/>
                <a:cs typeface="Segoe UI" panose="020B0502040204020203" pitchFamily="34" charset="0"/>
              </a:rPr>
              <a:t>The Windows Hello for Business:</a:t>
            </a:r>
            <a:br>
              <a:rPr lang="en-US" dirty="0">
                <a:latin typeface="Segoe UI" panose="020B0502040204020203" pitchFamily="34" charset="0"/>
                <a:cs typeface="Segoe UI" panose="020B0502040204020203" pitchFamily="34" charset="0"/>
              </a:rPr>
            </a:br>
            <a:r>
              <a:rPr lang="en-US" sz="5300" dirty="0">
                <a:latin typeface="Segoe UI" panose="020B0502040204020203" pitchFamily="34" charset="0"/>
                <a:cs typeface="Segoe UI" panose="020B0502040204020203" pitchFamily="34" charset="0"/>
              </a:rPr>
              <a:t>Protocol Level Deep Dive</a:t>
            </a:r>
            <a:endParaRPr lang="en-US" dirty="0">
              <a:solidFill>
                <a:schemeClr val="tx1"/>
              </a:solidFill>
              <a:effectLst/>
              <a:latin typeface="Segoe UI" panose="020B0502040204020203" pitchFamily="34" charset="0"/>
              <a:cs typeface="Segoe UI" panose="020B0502040204020203" pitchFamily="34" charset="0"/>
            </a:endParaRPr>
          </a:p>
        </p:txBody>
      </p:sp>
      <p:sp>
        <p:nvSpPr>
          <p:cNvPr id="3" name="Subtitle 2"/>
          <p:cNvSpPr>
            <a:spLocks noGrp="1"/>
          </p:cNvSpPr>
          <p:nvPr>
            <p:ph type="subTitle" idx="4294967295"/>
          </p:nvPr>
        </p:nvSpPr>
        <p:spPr>
          <a:xfrm>
            <a:off x="1524000" y="3602038"/>
            <a:ext cx="9144000" cy="1655762"/>
          </a:xfrm>
          <a:prstGeom prst="rect">
            <a:avLst/>
          </a:prstGeom>
        </p:spPr>
        <p:txBody>
          <a:bodyPr/>
          <a:lstStyle/>
          <a:p>
            <a:pPr marL="0" indent="0" algn="r">
              <a:buNone/>
            </a:pPr>
            <a:endParaRPr lang="en-US" b="1" dirty="0"/>
          </a:p>
          <a:p>
            <a:pPr marL="0" indent="0" algn="r">
              <a:buNone/>
            </a:pPr>
            <a:r>
              <a:rPr lang="en-US" b="1" dirty="0"/>
              <a:t>Obaid Farooqi</a:t>
            </a:r>
          </a:p>
          <a:p>
            <a:pPr marL="0" indent="0" algn="r">
              <a:buNone/>
            </a:pPr>
            <a:r>
              <a:rPr lang="en-US" sz="2400" dirty="0">
                <a:latin typeface="Segoe UI" panose="020B0502040204020203" pitchFamily="34" charset="0"/>
                <a:cs typeface="Segoe UI" panose="020B0502040204020203" pitchFamily="34" charset="0"/>
              </a:rPr>
              <a:t>Sr. Escalation Engineer</a:t>
            </a:r>
          </a:p>
          <a:p>
            <a:pPr marL="0" indent="0" algn="r">
              <a:buNone/>
            </a:pPr>
            <a:r>
              <a:rPr lang="en-US" sz="2400" dirty="0"/>
              <a:t>Microsoft</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1965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2374E-875B-4D23-ABFE-8709465F51C9}"/>
              </a:ext>
            </a:extLst>
          </p:cNvPr>
          <p:cNvSpPr>
            <a:spLocks noGrp="1"/>
          </p:cNvSpPr>
          <p:nvPr>
            <p:ph idx="1"/>
          </p:nvPr>
        </p:nvSpPr>
        <p:spPr>
          <a:xfrm>
            <a:off x="161868" y="1163290"/>
            <a:ext cx="11844366" cy="5076315"/>
          </a:xfrm>
        </p:spPr>
        <p:txBody>
          <a:bodyPr/>
          <a:lstStyle/>
          <a:p>
            <a:endParaRPr lang="en-US" sz="1600" dirty="0">
              <a:solidFill>
                <a:schemeClr val="lt1"/>
              </a:solidFill>
              <a:latin typeface="+mn-lt"/>
              <a:cs typeface="+mn-cs"/>
            </a:endParaRPr>
          </a:p>
        </p:txBody>
      </p:sp>
      <p:sp>
        <p:nvSpPr>
          <p:cNvPr id="2" name="Title 1">
            <a:extLst>
              <a:ext uri="{FF2B5EF4-FFF2-40B4-BE49-F238E27FC236}">
                <a16:creationId xmlns:a16="http://schemas.microsoft.com/office/drawing/2014/main" id="{4E095DD0-51EF-42C8-967B-B801ADA52871}"/>
              </a:ext>
            </a:extLst>
          </p:cNvPr>
          <p:cNvSpPr>
            <a:spLocks noGrp="1"/>
          </p:cNvSpPr>
          <p:nvPr>
            <p:ph type="title"/>
          </p:nvPr>
        </p:nvSpPr>
        <p:spPr/>
        <p:txBody>
          <a:bodyPr/>
          <a:lstStyle/>
          <a:p>
            <a:r>
              <a:rPr lang="en-US" dirty="0"/>
              <a:t>Protocol Flow for Key-Trust Provisioning</a:t>
            </a:r>
          </a:p>
        </p:txBody>
      </p:sp>
      <p:sp>
        <p:nvSpPr>
          <p:cNvPr id="4" name="Rectangle 3">
            <a:extLst>
              <a:ext uri="{FF2B5EF4-FFF2-40B4-BE49-F238E27FC236}">
                <a16:creationId xmlns:a16="http://schemas.microsoft.com/office/drawing/2014/main" id="{7F02ADC2-167D-475E-A32D-6CC4A4771A13}"/>
              </a:ext>
            </a:extLst>
          </p:cNvPr>
          <p:cNvSpPr/>
          <p:nvPr/>
        </p:nvSpPr>
        <p:spPr>
          <a:xfrm>
            <a:off x="1138989" y="1660358"/>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Windows 10</a:t>
            </a:r>
          </a:p>
        </p:txBody>
      </p:sp>
      <p:sp>
        <p:nvSpPr>
          <p:cNvPr id="5" name="Rectangle 4">
            <a:extLst>
              <a:ext uri="{FF2B5EF4-FFF2-40B4-BE49-F238E27FC236}">
                <a16:creationId xmlns:a16="http://schemas.microsoft.com/office/drawing/2014/main" id="{4F576AE8-0A42-4F13-B794-0783E9FEC819}"/>
              </a:ext>
            </a:extLst>
          </p:cNvPr>
          <p:cNvSpPr/>
          <p:nvPr/>
        </p:nvSpPr>
        <p:spPr>
          <a:xfrm>
            <a:off x="2863515" y="1660355"/>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Domain Controller</a:t>
            </a:r>
          </a:p>
        </p:txBody>
      </p:sp>
      <p:sp>
        <p:nvSpPr>
          <p:cNvPr id="6" name="Rectangle 5">
            <a:extLst>
              <a:ext uri="{FF2B5EF4-FFF2-40B4-BE49-F238E27FC236}">
                <a16:creationId xmlns:a16="http://schemas.microsoft.com/office/drawing/2014/main" id="{2C85C591-7AB9-4FFE-9ED2-8CCE986F2108}"/>
              </a:ext>
            </a:extLst>
          </p:cNvPr>
          <p:cNvSpPr/>
          <p:nvPr/>
        </p:nvSpPr>
        <p:spPr>
          <a:xfrm>
            <a:off x="8037093" y="1660356"/>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MFA Server</a:t>
            </a:r>
            <a:endParaRPr lang="en-US" dirty="0"/>
          </a:p>
        </p:txBody>
      </p:sp>
      <p:cxnSp>
        <p:nvCxnSpPr>
          <p:cNvPr id="12" name="Straight Connector 11">
            <a:extLst>
              <a:ext uri="{FF2B5EF4-FFF2-40B4-BE49-F238E27FC236}">
                <a16:creationId xmlns:a16="http://schemas.microsoft.com/office/drawing/2014/main" id="{4707D9A6-0CF2-4E02-9595-3541FE57099E}"/>
              </a:ext>
            </a:extLst>
          </p:cNvPr>
          <p:cNvCxnSpPr>
            <a:cxnSpLocks/>
            <a:stCxn id="4" idx="2"/>
          </p:cNvCxnSpPr>
          <p:nvPr/>
        </p:nvCxnSpPr>
        <p:spPr>
          <a:xfrm flipH="1">
            <a:off x="1740568" y="1957137"/>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F2A15B51-0CD7-46E6-9281-FBE941F8A790}"/>
              </a:ext>
            </a:extLst>
          </p:cNvPr>
          <p:cNvCxnSpPr/>
          <p:nvPr/>
        </p:nvCxnSpPr>
        <p:spPr>
          <a:xfrm flipH="1">
            <a:off x="3457073" y="1957133"/>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2CAAE179-7024-4961-9E7D-3A285DCB5075}"/>
              </a:ext>
            </a:extLst>
          </p:cNvPr>
          <p:cNvCxnSpPr/>
          <p:nvPr/>
        </p:nvCxnSpPr>
        <p:spPr>
          <a:xfrm flipH="1">
            <a:off x="8638672" y="1973176"/>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BEC6CAC2-E596-47F6-BA29-1F0F8B775169}"/>
              </a:ext>
            </a:extLst>
          </p:cNvPr>
          <p:cNvCxnSpPr>
            <a:cxnSpLocks/>
          </p:cNvCxnSpPr>
          <p:nvPr/>
        </p:nvCxnSpPr>
        <p:spPr>
          <a:xfrm>
            <a:off x="6046034" y="1934917"/>
            <a:ext cx="1839" cy="420920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Group 22">
            <a:extLst>
              <a:ext uri="{FF2B5EF4-FFF2-40B4-BE49-F238E27FC236}">
                <a16:creationId xmlns:a16="http://schemas.microsoft.com/office/drawing/2014/main" id="{988FA593-C06B-4CE1-B964-9C82036C40D9}"/>
              </a:ext>
            </a:extLst>
          </p:cNvPr>
          <p:cNvGrpSpPr/>
          <p:nvPr/>
        </p:nvGrpSpPr>
        <p:grpSpPr>
          <a:xfrm>
            <a:off x="1740568" y="2306942"/>
            <a:ext cx="4307304" cy="230832"/>
            <a:chOff x="1740568" y="2306942"/>
            <a:chExt cx="4307304" cy="230832"/>
          </a:xfrm>
        </p:grpSpPr>
        <p:cxnSp>
          <p:nvCxnSpPr>
            <p:cNvPr id="21" name="Straight Arrow Connector 20">
              <a:extLst>
                <a:ext uri="{FF2B5EF4-FFF2-40B4-BE49-F238E27FC236}">
                  <a16:creationId xmlns:a16="http://schemas.microsoft.com/office/drawing/2014/main" id="{91544654-488C-488A-91D2-C1E1FFBF7EDE}"/>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F81E25F-9220-4FDD-830F-901BE5A222BF}"/>
                </a:ext>
              </a:extLst>
            </p:cNvPr>
            <p:cNvSpPr txBox="1"/>
            <p:nvPr/>
          </p:nvSpPr>
          <p:spPr>
            <a:xfrm>
              <a:off x="3252285" y="2306942"/>
              <a:ext cx="1313180" cy="230832"/>
            </a:xfrm>
            <a:prstGeom prst="rect">
              <a:avLst/>
            </a:prstGeom>
            <a:solidFill>
              <a:schemeClr val="bg1"/>
            </a:solidFill>
          </p:spPr>
          <p:txBody>
            <a:bodyPr wrap="none" rtlCol="0">
              <a:spAutoFit/>
            </a:bodyPr>
            <a:lstStyle/>
            <a:p>
              <a:r>
                <a:rPr lang="en-US" sz="900" b="1" dirty="0"/>
                <a:t>Security Token Request</a:t>
              </a:r>
              <a:endParaRPr lang="en-US" b="1" dirty="0"/>
            </a:p>
          </p:txBody>
        </p:sp>
      </p:grpSp>
      <p:grpSp>
        <p:nvGrpSpPr>
          <p:cNvPr id="24" name="Group 23">
            <a:extLst>
              <a:ext uri="{FF2B5EF4-FFF2-40B4-BE49-F238E27FC236}">
                <a16:creationId xmlns:a16="http://schemas.microsoft.com/office/drawing/2014/main" id="{6214B5D8-C262-418E-9E06-0B257E2B2D5F}"/>
              </a:ext>
            </a:extLst>
          </p:cNvPr>
          <p:cNvGrpSpPr/>
          <p:nvPr/>
        </p:nvGrpSpPr>
        <p:grpSpPr>
          <a:xfrm>
            <a:off x="1745903" y="2698530"/>
            <a:ext cx="4307304" cy="230832"/>
            <a:chOff x="1740568" y="2306942"/>
            <a:chExt cx="4307304" cy="230832"/>
          </a:xfrm>
        </p:grpSpPr>
        <p:cxnSp>
          <p:nvCxnSpPr>
            <p:cNvPr id="25" name="Straight Arrow Connector 24">
              <a:extLst>
                <a:ext uri="{FF2B5EF4-FFF2-40B4-BE49-F238E27FC236}">
                  <a16:creationId xmlns:a16="http://schemas.microsoft.com/office/drawing/2014/main" id="{DDA58DE5-8D31-427D-8C59-B0AC00D96D2E}"/>
                </a:ext>
              </a:extLst>
            </p:cNvPr>
            <p:cNvCxnSpPr/>
            <p:nvPr/>
          </p:nvCxnSpPr>
          <p:spPr>
            <a:xfrm>
              <a:off x="1740568" y="2422358"/>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C1D07F-B41D-4AB4-A1E0-518FD404A8D9}"/>
                </a:ext>
              </a:extLst>
            </p:cNvPr>
            <p:cNvSpPr txBox="1"/>
            <p:nvPr/>
          </p:nvSpPr>
          <p:spPr>
            <a:xfrm>
              <a:off x="3252285" y="2306942"/>
              <a:ext cx="1353256" cy="230832"/>
            </a:xfrm>
            <a:prstGeom prst="rect">
              <a:avLst/>
            </a:prstGeom>
            <a:solidFill>
              <a:schemeClr val="bg1"/>
            </a:solidFill>
          </p:spPr>
          <p:txBody>
            <a:bodyPr wrap="none" rtlCol="0">
              <a:spAutoFit/>
            </a:bodyPr>
            <a:lstStyle/>
            <a:p>
              <a:r>
                <a:rPr lang="en-US" sz="900" b="1" dirty="0"/>
                <a:t>Security Token Received</a:t>
              </a:r>
              <a:endParaRPr lang="en-US" b="1" dirty="0"/>
            </a:p>
          </p:txBody>
        </p:sp>
      </p:grpSp>
      <p:grpSp>
        <p:nvGrpSpPr>
          <p:cNvPr id="29" name="Group 28">
            <a:extLst>
              <a:ext uri="{FF2B5EF4-FFF2-40B4-BE49-F238E27FC236}">
                <a16:creationId xmlns:a16="http://schemas.microsoft.com/office/drawing/2014/main" id="{1ED0BF98-3BBC-4D74-86ED-57EC1AA68994}"/>
              </a:ext>
            </a:extLst>
          </p:cNvPr>
          <p:cNvGrpSpPr/>
          <p:nvPr/>
        </p:nvGrpSpPr>
        <p:grpSpPr>
          <a:xfrm>
            <a:off x="6045866" y="2385097"/>
            <a:ext cx="2590800" cy="230832"/>
            <a:chOff x="1740568" y="2306942"/>
            <a:chExt cx="4307304" cy="230832"/>
          </a:xfrm>
        </p:grpSpPr>
        <p:cxnSp>
          <p:nvCxnSpPr>
            <p:cNvPr id="30" name="Straight Arrow Connector 29">
              <a:extLst>
                <a:ext uri="{FF2B5EF4-FFF2-40B4-BE49-F238E27FC236}">
                  <a16:creationId xmlns:a16="http://schemas.microsoft.com/office/drawing/2014/main" id="{5F41BA7E-CCC5-4D65-B58E-F02B505D9046}"/>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1DBB473-9683-4EFA-8F08-C7B368F06B22}"/>
                </a:ext>
              </a:extLst>
            </p:cNvPr>
            <p:cNvSpPr txBox="1"/>
            <p:nvPr/>
          </p:nvSpPr>
          <p:spPr>
            <a:xfrm>
              <a:off x="3252285" y="2306942"/>
              <a:ext cx="1159292" cy="230832"/>
            </a:xfrm>
            <a:prstGeom prst="rect">
              <a:avLst/>
            </a:prstGeom>
            <a:solidFill>
              <a:schemeClr val="bg1"/>
            </a:solidFill>
          </p:spPr>
          <p:txBody>
            <a:bodyPr wrap="none" rtlCol="0">
              <a:spAutoFit/>
            </a:bodyPr>
            <a:lstStyle/>
            <a:p>
              <a:r>
                <a:rPr lang="en-US" sz="900" b="1" dirty="0"/>
                <a:t>MFA Authentication</a:t>
              </a:r>
              <a:endParaRPr lang="en-US" b="1" dirty="0"/>
            </a:p>
          </p:txBody>
        </p:sp>
      </p:grpSp>
      <p:grpSp>
        <p:nvGrpSpPr>
          <p:cNvPr id="32" name="Group 31">
            <a:extLst>
              <a:ext uri="{FF2B5EF4-FFF2-40B4-BE49-F238E27FC236}">
                <a16:creationId xmlns:a16="http://schemas.microsoft.com/office/drawing/2014/main" id="{C8CEBCBA-3BC4-4E3A-B08B-E7856C573DE3}"/>
              </a:ext>
            </a:extLst>
          </p:cNvPr>
          <p:cNvGrpSpPr/>
          <p:nvPr/>
        </p:nvGrpSpPr>
        <p:grpSpPr>
          <a:xfrm>
            <a:off x="6045865" y="2597941"/>
            <a:ext cx="2583205" cy="230832"/>
            <a:chOff x="1740568" y="2306942"/>
            <a:chExt cx="4307304" cy="230832"/>
          </a:xfrm>
        </p:grpSpPr>
        <p:cxnSp>
          <p:nvCxnSpPr>
            <p:cNvPr id="33" name="Straight Arrow Connector 32">
              <a:extLst>
                <a:ext uri="{FF2B5EF4-FFF2-40B4-BE49-F238E27FC236}">
                  <a16:creationId xmlns:a16="http://schemas.microsoft.com/office/drawing/2014/main" id="{4B4538E0-9399-44D5-991D-16FB62F5C436}"/>
                </a:ext>
              </a:extLst>
            </p:cNvPr>
            <p:cNvCxnSpPr/>
            <p:nvPr/>
          </p:nvCxnSpPr>
          <p:spPr>
            <a:xfrm>
              <a:off x="1740568" y="2422358"/>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0D220D6-3F64-4A14-B4EB-CEB205C1B2EE}"/>
                </a:ext>
              </a:extLst>
            </p:cNvPr>
            <p:cNvSpPr txBox="1"/>
            <p:nvPr/>
          </p:nvSpPr>
          <p:spPr>
            <a:xfrm>
              <a:off x="3252285" y="2306942"/>
              <a:ext cx="1331635" cy="230832"/>
            </a:xfrm>
            <a:prstGeom prst="rect">
              <a:avLst/>
            </a:prstGeom>
            <a:solidFill>
              <a:schemeClr val="bg1"/>
            </a:solidFill>
          </p:spPr>
          <p:txBody>
            <a:bodyPr wrap="none" rtlCol="0">
              <a:spAutoFit/>
            </a:bodyPr>
            <a:lstStyle/>
            <a:p>
              <a:r>
                <a:rPr lang="en-US" sz="900" b="1" dirty="0"/>
                <a:t>MFA Success</a:t>
              </a:r>
              <a:endParaRPr lang="en-US" b="1" dirty="0"/>
            </a:p>
          </p:txBody>
        </p:sp>
      </p:grpSp>
      <p:grpSp>
        <p:nvGrpSpPr>
          <p:cNvPr id="47" name="Group 46">
            <a:extLst>
              <a:ext uri="{FF2B5EF4-FFF2-40B4-BE49-F238E27FC236}">
                <a16:creationId xmlns:a16="http://schemas.microsoft.com/office/drawing/2014/main" id="{1096D4EA-F447-45ED-A242-0C11BE0CD595}"/>
              </a:ext>
            </a:extLst>
          </p:cNvPr>
          <p:cNvGrpSpPr/>
          <p:nvPr/>
        </p:nvGrpSpPr>
        <p:grpSpPr>
          <a:xfrm>
            <a:off x="8664772" y="2497352"/>
            <a:ext cx="229461" cy="216005"/>
            <a:chOff x="8911389" y="2713357"/>
            <a:chExt cx="457200" cy="454959"/>
          </a:xfrm>
        </p:grpSpPr>
        <p:cxnSp>
          <p:nvCxnSpPr>
            <p:cNvPr id="38" name="Straight Arrow Connector 37">
              <a:extLst>
                <a:ext uri="{FF2B5EF4-FFF2-40B4-BE49-F238E27FC236}">
                  <a16:creationId xmlns:a16="http://schemas.microsoft.com/office/drawing/2014/main" id="{D9C50B16-62AD-4240-8804-46798C604D2A}"/>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5E2CF9-7BD0-4C7F-B8AA-3815B5309287}"/>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DB277C-F06D-405B-83B0-C1BDCDF375A4}"/>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35C2F023-804E-4C2D-9867-723E2A6E5252}"/>
              </a:ext>
            </a:extLst>
          </p:cNvPr>
          <p:cNvSpPr txBox="1"/>
          <p:nvPr/>
        </p:nvSpPr>
        <p:spPr>
          <a:xfrm>
            <a:off x="8851192" y="2481612"/>
            <a:ext cx="830677" cy="230832"/>
          </a:xfrm>
          <a:prstGeom prst="rect">
            <a:avLst/>
          </a:prstGeom>
          <a:noFill/>
        </p:spPr>
        <p:txBody>
          <a:bodyPr wrap="none" rtlCol="0">
            <a:spAutoFit/>
          </a:bodyPr>
          <a:lstStyle/>
          <a:p>
            <a:r>
              <a:rPr lang="en-US" sz="900" b="1" dirty="0"/>
              <a:t>Perform MFA</a:t>
            </a:r>
          </a:p>
        </p:txBody>
      </p:sp>
      <p:grpSp>
        <p:nvGrpSpPr>
          <p:cNvPr id="49" name="Group 48">
            <a:extLst>
              <a:ext uri="{FF2B5EF4-FFF2-40B4-BE49-F238E27FC236}">
                <a16:creationId xmlns:a16="http://schemas.microsoft.com/office/drawing/2014/main" id="{24600FAA-4411-40C3-87AB-370DF087B7F1}"/>
              </a:ext>
            </a:extLst>
          </p:cNvPr>
          <p:cNvGrpSpPr/>
          <p:nvPr/>
        </p:nvGrpSpPr>
        <p:grpSpPr>
          <a:xfrm>
            <a:off x="1744399" y="3062345"/>
            <a:ext cx="229461" cy="216005"/>
            <a:chOff x="8911389" y="2713357"/>
            <a:chExt cx="457200" cy="454959"/>
          </a:xfrm>
        </p:grpSpPr>
        <p:cxnSp>
          <p:nvCxnSpPr>
            <p:cNvPr id="50" name="Straight Arrow Connector 49">
              <a:extLst>
                <a:ext uri="{FF2B5EF4-FFF2-40B4-BE49-F238E27FC236}">
                  <a16:creationId xmlns:a16="http://schemas.microsoft.com/office/drawing/2014/main" id="{3A75BE5D-11C6-4A00-BE97-4973AC238DAB}"/>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A501E62-A367-43C9-819C-4B43EBEE5507}"/>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F70C08A-9BAA-4E3C-A39B-B78813F8A8E3}"/>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A5AE6502-0693-43F4-BABA-491DD384C73B}"/>
              </a:ext>
            </a:extLst>
          </p:cNvPr>
          <p:cNvSpPr txBox="1"/>
          <p:nvPr/>
        </p:nvSpPr>
        <p:spPr>
          <a:xfrm>
            <a:off x="1960872" y="3479216"/>
            <a:ext cx="692818" cy="230832"/>
          </a:xfrm>
          <a:prstGeom prst="rect">
            <a:avLst/>
          </a:prstGeom>
          <a:noFill/>
        </p:spPr>
        <p:txBody>
          <a:bodyPr wrap="none" rtlCol="0">
            <a:spAutoFit/>
          </a:bodyPr>
          <a:lstStyle/>
          <a:p>
            <a:r>
              <a:rPr lang="en-US" sz="900" b="1" dirty="0"/>
              <a:t>Create PIN</a:t>
            </a:r>
          </a:p>
        </p:txBody>
      </p:sp>
      <p:grpSp>
        <p:nvGrpSpPr>
          <p:cNvPr id="54" name="Group 53">
            <a:extLst>
              <a:ext uri="{FF2B5EF4-FFF2-40B4-BE49-F238E27FC236}">
                <a16:creationId xmlns:a16="http://schemas.microsoft.com/office/drawing/2014/main" id="{FA801D37-929E-43CE-AF3A-346DF6B5AE3F}"/>
              </a:ext>
            </a:extLst>
          </p:cNvPr>
          <p:cNvGrpSpPr/>
          <p:nvPr/>
        </p:nvGrpSpPr>
        <p:grpSpPr>
          <a:xfrm>
            <a:off x="1752886" y="3470737"/>
            <a:ext cx="229461" cy="216005"/>
            <a:chOff x="8911389" y="2713357"/>
            <a:chExt cx="457200" cy="454959"/>
          </a:xfrm>
        </p:grpSpPr>
        <p:cxnSp>
          <p:nvCxnSpPr>
            <p:cNvPr id="55" name="Straight Arrow Connector 54">
              <a:extLst>
                <a:ext uri="{FF2B5EF4-FFF2-40B4-BE49-F238E27FC236}">
                  <a16:creationId xmlns:a16="http://schemas.microsoft.com/office/drawing/2014/main" id="{B832E5AE-38A2-4BB8-AF67-3607650C64DB}"/>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AA6437D-EF1F-412F-B970-7767016D01E1}"/>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CE49DB8-04FD-4E6E-8107-F4314FDFAD9D}"/>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4468143A-5C8D-4D9E-9041-560AFED3C87B}"/>
              </a:ext>
            </a:extLst>
          </p:cNvPr>
          <p:cNvSpPr txBox="1"/>
          <p:nvPr/>
        </p:nvSpPr>
        <p:spPr>
          <a:xfrm>
            <a:off x="1949367" y="3921194"/>
            <a:ext cx="700833" cy="230832"/>
          </a:xfrm>
          <a:prstGeom prst="rect">
            <a:avLst/>
          </a:prstGeom>
          <a:noFill/>
        </p:spPr>
        <p:txBody>
          <a:bodyPr wrap="none" rtlCol="0">
            <a:spAutoFit/>
          </a:bodyPr>
          <a:lstStyle/>
          <a:p>
            <a:r>
              <a:rPr lang="en-US" sz="900" b="1" dirty="0"/>
              <a:t>Create Key</a:t>
            </a:r>
          </a:p>
        </p:txBody>
      </p:sp>
      <p:grpSp>
        <p:nvGrpSpPr>
          <p:cNvPr id="59" name="Group 58">
            <a:extLst>
              <a:ext uri="{FF2B5EF4-FFF2-40B4-BE49-F238E27FC236}">
                <a16:creationId xmlns:a16="http://schemas.microsoft.com/office/drawing/2014/main" id="{36426FBC-0408-4F46-A901-92DBE922D20A}"/>
              </a:ext>
            </a:extLst>
          </p:cNvPr>
          <p:cNvGrpSpPr/>
          <p:nvPr/>
        </p:nvGrpSpPr>
        <p:grpSpPr>
          <a:xfrm>
            <a:off x="1748099" y="4234073"/>
            <a:ext cx="4307304" cy="230832"/>
            <a:chOff x="1740568" y="2306942"/>
            <a:chExt cx="4307304" cy="230832"/>
          </a:xfrm>
        </p:grpSpPr>
        <p:cxnSp>
          <p:nvCxnSpPr>
            <p:cNvPr id="60" name="Straight Arrow Connector 59">
              <a:extLst>
                <a:ext uri="{FF2B5EF4-FFF2-40B4-BE49-F238E27FC236}">
                  <a16:creationId xmlns:a16="http://schemas.microsoft.com/office/drawing/2014/main" id="{93BAA327-6D2C-446A-AF59-7DBF30434AA5}"/>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73858-0BDD-4767-AD8F-E8D99A3092D9}"/>
                </a:ext>
              </a:extLst>
            </p:cNvPr>
            <p:cNvSpPr txBox="1"/>
            <p:nvPr/>
          </p:nvSpPr>
          <p:spPr>
            <a:xfrm>
              <a:off x="3252285" y="2306942"/>
              <a:ext cx="971741" cy="230832"/>
            </a:xfrm>
            <a:prstGeom prst="rect">
              <a:avLst/>
            </a:prstGeom>
            <a:solidFill>
              <a:schemeClr val="bg1"/>
            </a:solidFill>
          </p:spPr>
          <p:txBody>
            <a:bodyPr wrap="none" rtlCol="0">
              <a:spAutoFit/>
            </a:bodyPr>
            <a:lstStyle/>
            <a:p>
              <a:r>
                <a:rPr lang="en-US" sz="900" b="1" dirty="0"/>
                <a:t>Key Registration</a:t>
              </a:r>
              <a:endParaRPr lang="en-US" b="1" dirty="0"/>
            </a:p>
          </p:txBody>
        </p:sp>
      </p:grpSp>
      <p:grpSp>
        <p:nvGrpSpPr>
          <p:cNvPr id="62" name="Group 61">
            <a:extLst>
              <a:ext uri="{FF2B5EF4-FFF2-40B4-BE49-F238E27FC236}">
                <a16:creationId xmlns:a16="http://schemas.microsoft.com/office/drawing/2014/main" id="{698B9ADE-ED96-488E-A4CF-957AD3B3D987}"/>
              </a:ext>
            </a:extLst>
          </p:cNvPr>
          <p:cNvGrpSpPr/>
          <p:nvPr/>
        </p:nvGrpSpPr>
        <p:grpSpPr>
          <a:xfrm>
            <a:off x="6052673" y="4338361"/>
            <a:ext cx="229461" cy="216005"/>
            <a:chOff x="8911389" y="2713357"/>
            <a:chExt cx="457200" cy="454959"/>
          </a:xfrm>
        </p:grpSpPr>
        <p:cxnSp>
          <p:nvCxnSpPr>
            <p:cNvPr id="63" name="Straight Arrow Connector 62">
              <a:extLst>
                <a:ext uri="{FF2B5EF4-FFF2-40B4-BE49-F238E27FC236}">
                  <a16:creationId xmlns:a16="http://schemas.microsoft.com/office/drawing/2014/main" id="{B54DE4CE-F55D-429B-9B8B-03CFC59845E1}"/>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B18D52-EC43-43EB-AA9D-B795DF3AAD71}"/>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BC8461-49BD-47FD-A3E7-B7F336CC035A}"/>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7FD0E54D-7ACB-4AA9-BE2F-7FD4EC486E24}"/>
              </a:ext>
            </a:extLst>
          </p:cNvPr>
          <p:cNvSpPr txBox="1"/>
          <p:nvPr/>
        </p:nvSpPr>
        <p:spPr>
          <a:xfrm>
            <a:off x="6237013" y="4330338"/>
            <a:ext cx="1016625" cy="230832"/>
          </a:xfrm>
          <a:prstGeom prst="rect">
            <a:avLst/>
          </a:prstGeom>
          <a:noFill/>
        </p:spPr>
        <p:txBody>
          <a:bodyPr wrap="none" rtlCol="0">
            <a:spAutoFit/>
          </a:bodyPr>
          <a:lstStyle/>
          <a:p>
            <a:r>
              <a:rPr lang="en-US" sz="900" b="1" dirty="0"/>
              <a:t>Check MFA Claim</a:t>
            </a:r>
          </a:p>
        </p:txBody>
      </p:sp>
      <p:grpSp>
        <p:nvGrpSpPr>
          <p:cNvPr id="9" name="Group 8">
            <a:extLst>
              <a:ext uri="{FF2B5EF4-FFF2-40B4-BE49-F238E27FC236}">
                <a16:creationId xmlns:a16="http://schemas.microsoft.com/office/drawing/2014/main" id="{819CFE44-7D80-432B-A6E7-C1A15F411D4A}"/>
              </a:ext>
            </a:extLst>
          </p:cNvPr>
          <p:cNvGrpSpPr/>
          <p:nvPr/>
        </p:nvGrpSpPr>
        <p:grpSpPr>
          <a:xfrm>
            <a:off x="3455235" y="4438950"/>
            <a:ext cx="2562956" cy="230832"/>
            <a:chOff x="3475592" y="3965114"/>
            <a:chExt cx="2562956" cy="230832"/>
          </a:xfrm>
        </p:grpSpPr>
        <p:cxnSp>
          <p:nvCxnSpPr>
            <p:cNvPr id="68" name="Straight Arrow Connector 67">
              <a:extLst>
                <a:ext uri="{FF2B5EF4-FFF2-40B4-BE49-F238E27FC236}">
                  <a16:creationId xmlns:a16="http://schemas.microsoft.com/office/drawing/2014/main" id="{E2B24231-F397-4BE8-B984-165ACB298CB9}"/>
                </a:ext>
              </a:extLst>
            </p:cNvPr>
            <p:cNvCxnSpPr/>
            <p:nvPr/>
          </p:nvCxnSpPr>
          <p:spPr>
            <a:xfrm>
              <a:off x="3475592" y="4080530"/>
              <a:ext cx="2562956"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AD71D52-F6DA-43D3-A142-F30002DDF1BE}"/>
                </a:ext>
              </a:extLst>
            </p:cNvPr>
            <p:cNvSpPr txBox="1"/>
            <p:nvPr/>
          </p:nvSpPr>
          <p:spPr>
            <a:xfrm>
              <a:off x="4375102" y="3965114"/>
              <a:ext cx="974947" cy="230832"/>
            </a:xfrm>
            <a:prstGeom prst="rect">
              <a:avLst/>
            </a:prstGeom>
            <a:solidFill>
              <a:schemeClr val="bg1"/>
            </a:solidFill>
          </p:spPr>
          <p:txBody>
            <a:bodyPr wrap="none" rtlCol="0">
              <a:spAutoFit/>
            </a:bodyPr>
            <a:lstStyle/>
            <a:p>
              <a:r>
                <a:rPr lang="en-US" sz="900" b="1" dirty="0"/>
                <a:t>Write Public Key</a:t>
              </a:r>
              <a:endParaRPr lang="en-US" b="1" dirty="0"/>
            </a:p>
          </p:txBody>
        </p:sp>
      </p:grpSp>
      <p:grpSp>
        <p:nvGrpSpPr>
          <p:cNvPr id="8" name="Group 7">
            <a:extLst>
              <a:ext uri="{FF2B5EF4-FFF2-40B4-BE49-F238E27FC236}">
                <a16:creationId xmlns:a16="http://schemas.microsoft.com/office/drawing/2014/main" id="{08378E02-C6D3-45C0-8926-93883189CC8D}"/>
              </a:ext>
            </a:extLst>
          </p:cNvPr>
          <p:cNvGrpSpPr/>
          <p:nvPr/>
        </p:nvGrpSpPr>
        <p:grpSpPr>
          <a:xfrm>
            <a:off x="3469104" y="4701384"/>
            <a:ext cx="2584476" cy="230832"/>
            <a:chOff x="3475593" y="4167408"/>
            <a:chExt cx="2584476" cy="230832"/>
          </a:xfrm>
        </p:grpSpPr>
        <p:cxnSp>
          <p:nvCxnSpPr>
            <p:cNvPr id="71" name="Straight Arrow Connector 70">
              <a:extLst>
                <a:ext uri="{FF2B5EF4-FFF2-40B4-BE49-F238E27FC236}">
                  <a16:creationId xmlns:a16="http://schemas.microsoft.com/office/drawing/2014/main" id="{419B1441-6DE0-4305-9CD0-8261CFAF1ACA}"/>
                </a:ext>
              </a:extLst>
            </p:cNvPr>
            <p:cNvCxnSpPr/>
            <p:nvPr/>
          </p:nvCxnSpPr>
          <p:spPr>
            <a:xfrm>
              <a:off x="3475593" y="4282824"/>
              <a:ext cx="25844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57EBF6C-F717-4FB6-83EC-96514AB87A44}"/>
                </a:ext>
              </a:extLst>
            </p:cNvPr>
            <p:cNvSpPr txBox="1"/>
            <p:nvPr/>
          </p:nvSpPr>
          <p:spPr>
            <a:xfrm>
              <a:off x="4382656" y="4167408"/>
              <a:ext cx="329141" cy="230832"/>
            </a:xfrm>
            <a:prstGeom prst="rect">
              <a:avLst/>
            </a:prstGeom>
            <a:solidFill>
              <a:schemeClr val="bg1"/>
            </a:solidFill>
          </p:spPr>
          <p:txBody>
            <a:bodyPr wrap="none" rtlCol="0">
              <a:spAutoFit/>
            </a:bodyPr>
            <a:lstStyle/>
            <a:p>
              <a:r>
                <a:rPr lang="en-US" sz="900" b="1" dirty="0"/>
                <a:t>Success</a:t>
              </a:r>
              <a:endParaRPr lang="en-US" b="1" dirty="0"/>
            </a:p>
          </p:txBody>
        </p:sp>
      </p:grpSp>
      <p:grpSp>
        <p:nvGrpSpPr>
          <p:cNvPr id="7" name="Group 6">
            <a:extLst>
              <a:ext uri="{FF2B5EF4-FFF2-40B4-BE49-F238E27FC236}">
                <a16:creationId xmlns:a16="http://schemas.microsoft.com/office/drawing/2014/main" id="{B255D159-A326-48CC-B151-C7596F586C65}"/>
              </a:ext>
            </a:extLst>
          </p:cNvPr>
          <p:cNvGrpSpPr/>
          <p:nvPr/>
        </p:nvGrpSpPr>
        <p:grpSpPr>
          <a:xfrm>
            <a:off x="1726534" y="5136647"/>
            <a:ext cx="4307304" cy="230832"/>
            <a:chOff x="1745903" y="4361475"/>
            <a:chExt cx="4307304" cy="230832"/>
          </a:xfrm>
        </p:grpSpPr>
        <p:cxnSp>
          <p:nvCxnSpPr>
            <p:cNvPr id="74" name="Straight Arrow Connector 73">
              <a:extLst>
                <a:ext uri="{FF2B5EF4-FFF2-40B4-BE49-F238E27FC236}">
                  <a16:creationId xmlns:a16="http://schemas.microsoft.com/office/drawing/2014/main" id="{5A4D026C-3FDB-4B1E-8CB7-6541AD49CABD}"/>
                </a:ext>
              </a:extLst>
            </p:cNvPr>
            <p:cNvCxnSpPr/>
            <p:nvPr/>
          </p:nvCxnSpPr>
          <p:spPr>
            <a:xfrm>
              <a:off x="1745903" y="4476891"/>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544E631-4EBE-4337-ABC7-A2D78F80DC26}"/>
                </a:ext>
              </a:extLst>
            </p:cNvPr>
            <p:cNvSpPr txBox="1"/>
            <p:nvPr/>
          </p:nvSpPr>
          <p:spPr>
            <a:xfrm>
              <a:off x="3257620" y="4361475"/>
              <a:ext cx="548548" cy="230832"/>
            </a:xfrm>
            <a:prstGeom prst="rect">
              <a:avLst/>
            </a:prstGeom>
            <a:solidFill>
              <a:schemeClr val="bg1"/>
            </a:solidFill>
          </p:spPr>
          <p:txBody>
            <a:bodyPr wrap="none" rtlCol="0">
              <a:spAutoFit/>
            </a:bodyPr>
            <a:lstStyle/>
            <a:p>
              <a:r>
                <a:rPr lang="en-US" sz="900" b="1" dirty="0"/>
                <a:t>Success</a:t>
              </a:r>
              <a:endParaRPr lang="en-US" b="1" dirty="0"/>
            </a:p>
          </p:txBody>
        </p:sp>
      </p:grpSp>
      <p:sp>
        <p:nvSpPr>
          <p:cNvPr id="76" name="Rectangle 75">
            <a:extLst>
              <a:ext uri="{FF2B5EF4-FFF2-40B4-BE49-F238E27FC236}">
                <a16:creationId xmlns:a16="http://schemas.microsoft.com/office/drawing/2014/main" id="{C559FB63-8090-4998-A312-B89C2F248449}"/>
              </a:ext>
            </a:extLst>
          </p:cNvPr>
          <p:cNvSpPr/>
          <p:nvPr/>
        </p:nvSpPr>
        <p:spPr>
          <a:xfrm>
            <a:off x="5454479" y="1682771"/>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Key Registration</a:t>
            </a:r>
            <a:endParaRPr lang="en-US" dirty="0"/>
          </a:p>
        </p:txBody>
      </p:sp>
      <p:sp>
        <p:nvSpPr>
          <p:cNvPr id="78" name="Rectangle 77">
            <a:extLst>
              <a:ext uri="{FF2B5EF4-FFF2-40B4-BE49-F238E27FC236}">
                <a16:creationId xmlns:a16="http://schemas.microsoft.com/office/drawing/2014/main" id="{F8021381-0F2B-46FD-AF04-12EF780DB242}"/>
              </a:ext>
            </a:extLst>
          </p:cNvPr>
          <p:cNvSpPr/>
          <p:nvPr/>
        </p:nvSpPr>
        <p:spPr>
          <a:xfrm>
            <a:off x="5454479" y="1381149"/>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ADFS 2016</a:t>
            </a:r>
            <a:endParaRPr lang="en-US" dirty="0"/>
          </a:p>
        </p:txBody>
      </p:sp>
      <p:grpSp>
        <p:nvGrpSpPr>
          <p:cNvPr id="77" name="Group 76">
            <a:extLst>
              <a:ext uri="{FF2B5EF4-FFF2-40B4-BE49-F238E27FC236}">
                <a16:creationId xmlns:a16="http://schemas.microsoft.com/office/drawing/2014/main" id="{A6AB0DBF-43A2-4695-95FA-952A5C1378F6}"/>
              </a:ext>
            </a:extLst>
          </p:cNvPr>
          <p:cNvGrpSpPr/>
          <p:nvPr/>
        </p:nvGrpSpPr>
        <p:grpSpPr>
          <a:xfrm>
            <a:off x="1755623" y="3928608"/>
            <a:ext cx="229461" cy="216005"/>
            <a:chOff x="8911389" y="2713357"/>
            <a:chExt cx="457200" cy="454959"/>
          </a:xfrm>
        </p:grpSpPr>
        <p:cxnSp>
          <p:nvCxnSpPr>
            <p:cNvPr id="79" name="Straight Arrow Connector 78">
              <a:extLst>
                <a:ext uri="{FF2B5EF4-FFF2-40B4-BE49-F238E27FC236}">
                  <a16:creationId xmlns:a16="http://schemas.microsoft.com/office/drawing/2014/main" id="{5CBF5167-01CA-4C93-B6EC-15486624CE3B}"/>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C9E9056-C7EB-48B9-BB16-1DD729939BD7}"/>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23B6CA7-18F2-46C9-A051-60D6E5E64FD9}"/>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FD42BDA1-62AA-4C9A-B4CE-932FE45DE4B8}"/>
              </a:ext>
            </a:extLst>
          </p:cNvPr>
          <p:cNvSpPr txBox="1"/>
          <p:nvPr/>
        </p:nvSpPr>
        <p:spPr>
          <a:xfrm>
            <a:off x="1949367" y="3075260"/>
            <a:ext cx="1061509" cy="230832"/>
          </a:xfrm>
          <a:prstGeom prst="rect">
            <a:avLst/>
          </a:prstGeom>
          <a:noFill/>
        </p:spPr>
        <p:txBody>
          <a:bodyPr wrap="none" rtlCol="0">
            <a:spAutoFit/>
          </a:bodyPr>
          <a:lstStyle/>
          <a:p>
            <a:r>
              <a:rPr lang="en-US" sz="900" b="1" dirty="0"/>
              <a:t>Enroll Biometrics*</a:t>
            </a:r>
          </a:p>
        </p:txBody>
      </p:sp>
    </p:spTree>
    <p:extLst>
      <p:ext uri="{BB962C8B-B14F-4D97-AF65-F5344CB8AC3E}">
        <p14:creationId xmlns:p14="http://schemas.microsoft.com/office/powerpoint/2010/main" val="53982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1+#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1+#ppt_w/2"/>
                                          </p:val>
                                        </p:tav>
                                        <p:tav tm="100000">
                                          <p:val>
                                            <p:strVal val="#ppt_x"/>
                                          </p:val>
                                        </p:tav>
                                      </p:tavLst>
                                    </p:anim>
                                    <p:anim calcmode="lin" valueType="num">
                                      <p:cBhvr additive="base">
                                        <p:cTn id="24" dur="500" fill="hold"/>
                                        <p:tgtEl>
                                          <p:spTgt spid="4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nodePh="1">
                                  <p:stCondLst>
                                    <p:cond delay="0"/>
                                  </p:stCondLst>
                                  <p:endCondLst>
                                    <p:cond evt="begin" delay="0">
                                      <p:tn val="43"/>
                                    </p:cond>
                                  </p:end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ppt_y"/>
                                          </p:val>
                                        </p:tav>
                                        <p:tav tm="100000">
                                          <p:val>
                                            <p:strVal val="#ppt_y"/>
                                          </p:val>
                                        </p:tav>
                                      </p:tavLst>
                                    </p:anim>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0-#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 calcmode="lin" valueType="num">
                                      <p:cBhvr additive="base">
                                        <p:cTn id="65" dur="500" fill="hold"/>
                                        <p:tgtEl>
                                          <p:spTgt spid="62"/>
                                        </p:tgtEl>
                                        <p:attrNameLst>
                                          <p:attrName>ppt_x</p:attrName>
                                        </p:attrNameLst>
                                      </p:cBhvr>
                                      <p:tavLst>
                                        <p:tav tm="0">
                                          <p:val>
                                            <p:strVal val="1+#ppt_w/2"/>
                                          </p:val>
                                        </p:tav>
                                        <p:tav tm="100000">
                                          <p:val>
                                            <p:strVal val="#ppt_x"/>
                                          </p:val>
                                        </p:tav>
                                      </p:tavLst>
                                    </p:anim>
                                    <p:anim calcmode="lin" valueType="num">
                                      <p:cBhvr additive="base">
                                        <p:cTn id="66" dur="500" fill="hold"/>
                                        <p:tgtEl>
                                          <p:spTgt spid="62"/>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1+#ppt_w/2"/>
                                          </p:val>
                                        </p:tav>
                                        <p:tav tm="100000">
                                          <p:val>
                                            <p:strVal val="#ppt_x"/>
                                          </p:val>
                                        </p:tav>
                                      </p:tavLst>
                                    </p:anim>
                                    <p:anim calcmode="lin" valueType="num">
                                      <p:cBhvr additive="base">
                                        <p:cTn id="70" dur="500" fill="hold"/>
                                        <p:tgtEl>
                                          <p:spTgt spid="6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0-#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0-#ppt_w/2"/>
                                          </p:val>
                                        </p:tav>
                                        <p:tav tm="100000">
                                          <p:val>
                                            <p:strVal val="#ppt_x"/>
                                          </p:val>
                                        </p:tav>
                                      </p:tavLst>
                                    </p:anim>
                                    <p:anim calcmode="lin" valueType="num">
                                      <p:cBhvr additive="base">
                                        <p:cTn id="8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8" grpId="0"/>
      <p:bldP spid="53" grpId="0"/>
      <p:bldP spid="58" grpId="0"/>
      <p:bldP spid="66" grpId="0"/>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2374E-875B-4D23-ABFE-8709465F51C9}"/>
              </a:ext>
            </a:extLst>
          </p:cNvPr>
          <p:cNvSpPr>
            <a:spLocks noGrp="1"/>
          </p:cNvSpPr>
          <p:nvPr>
            <p:ph idx="1"/>
          </p:nvPr>
        </p:nvSpPr>
        <p:spPr/>
        <p:txBody>
          <a:bodyPr/>
          <a:lstStyle/>
          <a:p>
            <a:endParaRPr lang="en-US" sz="1600" dirty="0">
              <a:solidFill>
                <a:schemeClr val="lt1"/>
              </a:solidFill>
              <a:latin typeface="+mn-lt"/>
              <a:cs typeface="+mn-cs"/>
            </a:endParaRPr>
          </a:p>
        </p:txBody>
      </p:sp>
      <p:sp>
        <p:nvSpPr>
          <p:cNvPr id="2" name="Title 1">
            <a:extLst>
              <a:ext uri="{FF2B5EF4-FFF2-40B4-BE49-F238E27FC236}">
                <a16:creationId xmlns:a16="http://schemas.microsoft.com/office/drawing/2014/main" id="{4E095DD0-51EF-42C8-967B-B801ADA52871}"/>
              </a:ext>
            </a:extLst>
          </p:cNvPr>
          <p:cNvSpPr>
            <a:spLocks noGrp="1"/>
          </p:cNvSpPr>
          <p:nvPr>
            <p:ph type="title"/>
          </p:nvPr>
        </p:nvSpPr>
        <p:spPr/>
        <p:txBody>
          <a:bodyPr/>
          <a:lstStyle/>
          <a:p>
            <a:r>
              <a:rPr lang="en-US" dirty="0"/>
              <a:t>Protocol Flow for Certificate-Trust Provisioning</a:t>
            </a:r>
          </a:p>
        </p:txBody>
      </p:sp>
      <p:sp>
        <p:nvSpPr>
          <p:cNvPr id="4" name="Rectangle 3">
            <a:extLst>
              <a:ext uri="{FF2B5EF4-FFF2-40B4-BE49-F238E27FC236}">
                <a16:creationId xmlns:a16="http://schemas.microsoft.com/office/drawing/2014/main" id="{7F02ADC2-167D-475E-A32D-6CC4A4771A13}"/>
              </a:ext>
            </a:extLst>
          </p:cNvPr>
          <p:cNvSpPr/>
          <p:nvPr/>
        </p:nvSpPr>
        <p:spPr>
          <a:xfrm>
            <a:off x="1138989" y="1660358"/>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Windows 10</a:t>
            </a:r>
          </a:p>
        </p:txBody>
      </p:sp>
      <p:sp>
        <p:nvSpPr>
          <p:cNvPr id="5" name="Rectangle 4">
            <a:extLst>
              <a:ext uri="{FF2B5EF4-FFF2-40B4-BE49-F238E27FC236}">
                <a16:creationId xmlns:a16="http://schemas.microsoft.com/office/drawing/2014/main" id="{4F576AE8-0A42-4F13-B794-0783E9FEC819}"/>
              </a:ext>
            </a:extLst>
          </p:cNvPr>
          <p:cNvSpPr/>
          <p:nvPr/>
        </p:nvSpPr>
        <p:spPr>
          <a:xfrm>
            <a:off x="2863515" y="1660355"/>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Domain Controller</a:t>
            </a:r>
          </a:p>
        </p:txBody>
      </p:sp>
      <p:sp>
        <p:nvSpPr>
          <p:cNvPr id="6" name="Rectangle 5">
            <a:extLst>
              <a:ext uri="{FF2B5EF4-FFF2-40B4-BE49-F238E27FC236}">
                <a16:creationId xmlns:a16="http://schemas.microsoft.com/office/drawing/2014/main" id="{2C85C591-7AB9-4FFE-9ED2-8CCE986F2108}"/>
              </a:ext>
            </a:extLst>
          </p:cNvPr>
          <p:cNvSpPr/>
          <p:nvPr/>
        </p:nvSpPr>
        <p:spPr>
          <a:xfrm>
            <a:off x="8037093" y="1660356"/>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MFA Server</a:t>
            </a:r>
            <a:endParaRPr lang="en-US" dirty="0"/>
          </a:p>
        </p:txBody>
      </p:sp>
      <p:sp>
        <p:nvSpPr>
          <p:cNvPr id="9" name="Rectangle 8">
            <a:extLst>
              <a:ext uri="{FF2B5EF4-FFF2-40B4-BE49-F238E27FC236}">
                <a16:creationId xmlns:a16="http://schemas.microsoft.com/office/drawing/2014/main" id="{54CABFCB-0EBC-4125-A5EC-10491EC0AB5B}"/>
              </a:ext>
            </a:extLst>
          </p:cNvPr>
          <p:cNvSpPr/>
          <p:nvPr/>
        </p:nvSpPr>
        <p:spPr>
          <a:xfrm>
            <a:off x="9761621" y="1660357"/>
            <a:ext cx="1612232"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Certificate authority</a:t>
            </a:r>
            <a:endParaRPr lang="en-US" dirty="0"/>
          </a:p>
        </p:txBody>
      </p:sp>
      <p:cxnSp>
        <p:nvCxnSpPr>
          <p:cNvPr id="12" name="Straight Connector 11">
            <a:extLst>
              <a:ext uri="{FF2B5EF4-FFF2-40B4-BE49-F238E27FC236}">
                <a16:creationId xmlns:a16="http://schemas.microsoft.com/office/drawing/2014/main" id="{4707D9A6-0CF2-4E02-9595-3541FE57099E}"/>
              </a:ext>
            </a:extLst>
          </p:cNvPr>
          <p:cNvCxnSpPr>
            <a:stCxn id="4" idx="2"/>
          </p:cNvCxnSpPr>
          <p:nvPr/>
        </p:nvCxnSpPr>
        <p:spPr>
          <a:xfrm flipH="1">
            <a:off x="1740568" y="1957137"/>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F2A15B51-0CD7-46E6-9281-FBE941F8A790}"/>
              </a:ext>
            </a:extLst>
          </p:cNvPr>
          <p:cNvCxnSpPr/>
          <p:nvPr/>
        </p:nvCxnSpPr>
        <p:spPr>
          <a:xfrm flipH="1">
            <a:off x="3457073" y="1957133"/>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2CAAE179-7024-4961-9E7D-3A285DCB5075}"/>
              </a:ext>
            </a:extLst>
          </p:cNvPr>
          <p:cNvCxnSpPr/>
          <p:nvPr/>
        </p:nvCxnSpPr>
        <p:spPr>
          <a:xfrm flipH="1">
            <a:off x="8638672" y="1973176"/>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F555AA56-6A39-4C3B-B11B-11349D2FCBE4}"/>
              </a:ext>
            </a:extLst>
          </p:cNvPr>
          <p:cNvCxnSpPr/>
          <p:nvPr/>
        </p:nvCxnSpPr>
        <p:spPr>
          <a:xfrm flipH="1">
            <a:off x="10625247" y="1957134"/>
            <a:ext cx="4011" cy="41869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BEC6CAC2-E596-47F6-BA29-1F0F8B775169}"/>
              </a:ext>
            </a:extLst>
          </p:cNvPr>
          <p:cNvCxnSpPr>
            <a:cxnSpLocks/>
          </p:cNvCxnSpPr>
          <p:nvPr/>
        </p:nvCxnSpPr>
        <p:spPr>
          <a:xfrm>
            <a:off x="6046034" y="1934917"/>
            <a:ext cx="1839" cy="420920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Group 22">
            <a:extLst>
              <a:ext uri="{FF2B5EF4-FFF2-40B4-BE49-F238E27FC236}">
                <a16:creationId xmlns:a16="http://schemas.microsoft.com/office/drawing/2014/main" id="{988FA593-C06B-4CE1-B964-9C82036C40D9}"/>
              </a:ext>
            </a:extLst>
          </p:cNvPr>
          <p:cNvGrpSpPr/>
          <p:nvPr/>
        </p:nvGrpSpPr>
        <p:grpSpPr>
          <a:xfrm>
            <a:off x="6052673" y="4648983"/>
            <a:ext cx="4572574" cy="230832"/>
            <a:chOff x="1740568" y="2306942"/>
            <a:chExt cx="4307304" cy="230832"/>
          </a:xfrm>
        </p:grpSpPr>
        <p:cxnSp>
          <p:nvCxnSpPr>
            <p:cNvPr id="21" name="Straight Arrow Connector 20">
              <a:extLst>
                <a:ext uri="{FF2B5EF4-FFF2-40B4-BE49-F238E27FC236}">
                  <a16:creationId xmlns:a16="http://schemas.microsoft.com/office/drawing/2014/main" id="{91544654-488C-488A-91D2-C1E1FFBF7EDE}"/>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F81E25F-9220-4FDD-830F-901BE5A222BF}"/>
                </a:ext>
              </a:extLst>
            </p:cNvPr>
            <p:cNvSpPr txBox="1"/>
            <p:nvPr/>
          </p:nvSpPr>
          <p:spPr>
            <a:xfrm>
              <a:off x="3252285" y="2306942"/>
              <a:ext cx="1351652" cy="230832"/>
            </a:xfrm>
            <a:prstGeom prst="rect">
              <a:avLst/>
            </a:prstGeom>
            <a:solidFill>
              <a:schemeClr val="bg1"/>
            </a:solidFill>
          </p:spPr>
          <p:txBody>
            <a:bodyPr wrap="none" rtlCol="0">
              <a:spAutoFit/>
            </a:bodyPr>
            <a:lstStyle/>
            <a:p>
              <a:r>
                <a:rPr lang="en-US" sz="900" b="1" dirty="0"/>
                <a:t>Send Certificate Request</a:t>
              </a:r>
              <a:endParaRPr lang="en-US" b="1" dirty="0"/>
            </a:p>
          </p:txBody>
        </p:sp>
      </p:grpSp>
      <p:grpSp>
        <p:nvGrpSpPr>
          <p:cNvPr id="59" name="Group 58">
            <a:extLst>
              <a:ext uri="{FF2B5EF4-FFF2-40B4-BE49-F238E27FC236}">
                <a16:creationId xmlns:a16="http://schemas.microsoft.com/office/drawing/2014/main" id="{36426FBC-0408-4F46-A901-92DBE922D20A}"/>
              </a:ext>
            </a:extLst>
          </p:cNvPr>
          <p:cNvGrpSpPr/>
          <p:nvPr/>
        </p:nvGrpSpPr>
        <p:grpSpPr>
          <a:xfrm>
            <a:off x="1733930" y="3751772"/>
            <a:ext cx="4307304" cy="230832"/>
            <a:chOff x="1740568" y="2306942"/>
            <a:chExt cx="4307304" cy="230832"/>
          </a:xfrm>
        </p:grpSpPr>
        <p:cxnSp>
          <p:nvCxnSpPr>
            <p:cNvPr id="60" name="Straight Arrow Connector 59">
              <a:extLst>
                <a:ext uri="{FF2B5EF4-FFF2-40B4-BE49-F238E27FC236}">
                  <a16:creationId xmlns:a16="http://schemas.microsoft.com/office/drawing/2014/main" id="{93BAA327-6D2C-446A-AF59-7DBF30434AA5}"/>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73858-0BDD-4767-AD8F-E8D99A3092D9}"/>
                </a:ext>
              </a:extLst>
            </p:cNvPr>
            <p:cNvSpPr txBox="1"/>
            <p:nvPr/>
          </p:nvSpPr>
          <p:spPr>
            <a:xfrm>
              <a:off x="3252285" y="2306942"/>
              <a:ext cx="1364476" cy="230832"/>
            </a:xfrm>
            <a:prstGeom prst="rect">
              <a:avLst/>
            </a:prstGeom>
            <a:solidFill>
              <a:schemeClr val="bg1"/>
            </a:solidFill>
          </p:spPr>
          <p:txBody>
            <a:bodyPr wrap="none" rtlCol="0">
              <a:spAutoFit/>
            </a:bodyPr>
            <a:lstStyle/>
            <a:p>
              <a:r>
                <a:rPr lang="en-US" sz="900" b="1" dirty="0"/>
                <a:t>Send Certificate Request</a:t>
              </a:r>
              <a:endParaRPr lang="en-US" b="1" dirty="0"/>
            </a:p>
          </p:txBody>
        </p:sp>
      </p:grpSp>
      <p:grpSp>
        <p:nvGrpSpPr>
          <p:cNvPr id="62" name="Group 61">
            <a:extLst>
              <a:ext uri="{FF2B5EF4-FFF2-40B4-BE49-F238E27FC236}">
                <a16:creationId xmlns:a16="http://schemas.microsoft.com/office/drawing/2014/main" id="{698B9ADE-ED96-488E-A4CF-957AD3B3D987}"/>
              </a:ext>
            </a:extLst>
          </p:cNvPr>
          <p:cNvGrpSpPr/>
          <p:nvPr/>
        </p:nvGrpSpPr>
        <p:grpSpPr>
          <a:xfrm>
            <a:off x="6063966" y="3864525"/>
            <a:ext cx="229461" cy="216005"/>
            <a:chOff x="8911389" y="2713357"/>
            <a:chExt cx="457200" cy="454959"/>
          </a:xfrm>
        </p:grpSpPr>
        <p:cxnSp>
          <p:nvCxnSpPr>
            <p:cNvPr id="63" name="Straight Arrow Connector 62">
              <a:extLst>
                <a:ext uri="{FF2B5EF4-FFF2-40B4-BE49-F238E27FC236}">
                  <a16:creationId xmlns:a16="http://schemas.microsoft.com/office/drawing/2014/main" id="{B54DE4CE-F55D-429B-9B8B-03CFC59845E1}"/>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B18D52-EC43-43EB-AA9D-B795DF3AAD71}"/>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BC8461-49BD-47FD-A3E7-B7F336CC035A}"/>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7FD0E54D-7ACB-4AA9-BE2F-7FD4EC486E24}"/>
              </a:ext>
            </a:extLst>
          </p:cNvPr>
          <p:cNvSpPr txBox="1"/>
          <p:nvPr/>
        </p:nvSpPr>
        <p:spPr>
          <a:xfrm>
            <a:off x="6246022" y="3854541"/>
            <a:ext cx="1016625" cy="230832"/>
          </a:xfrm>
          <a:prstGeom prst="rect">
            <a:avLst/>
          </a:prstGeom>
          <a:noFill/>
        </p:spPr>
        <p:txBody>
          <a:bodyPr wrap="none" rtlCol="0">
            <a:spAutoFit/>
          </a:bodyPr>
          <a:lstStyle/>
          <a:p>
            <a:r>
              <a:rPr lang="en-US" sz="900" b="1" dirty="0"/>
              <a:t>Check MFA Claim</a:t>
            </a:r>
          </a:p>
        </p:txBody>
      </p:sp>
      <p:grpSp>
        <p:nvGrpSpPr>
          <p:cNvPr id="67" name="Group 66">
            <a:extLst>
              <a:ext uri="{FF2B5EF4-FFF2-40B4-BE49-F238E27FC236}">
                <a16:creationId xmlns:a16="http://schemas.microsoft.com/office/drawing/2014/main" id="{ED90F933-4040-4E24-8238-2424467BA323}"/>
              </a:ext>
            </a:extLst>
          </p:cNvPr>
          <p:cNvGrpSpPr/>
          <p:nvPr/>
        </p:nvGrpSpPr>
        <p:grpSpPr>
          <a:xfrm>
            <a:off x="3475592" y="3965114"/>
            <a:ext cx="2562956" cy="230832"/>
            <a:chOff x="1740568" y="2306942"/>
            <a:chExt cx="4307304" cy="230832"/>
          </a:xfrm>
        </p:grpSpPr>
        <p:cxnSp>
          <p:nvCxnSpPr>
            <p:cNvPr id="68" name="Straight Arrow Connector 67">
              <a:extLst>
                <a:ext uri="{FF2B5EF4-FFF2-40B4-BE49-F238E27FC236}">
                  <a16:creationId xmlns:a16="http://schemas.microsoft.com/office/drawing/2014/main" id="{E2B24231-F397-4BE8-B984-165ACB298CB9}"/>
                </a:ext>
              </a:extLst>
            </p:cNvPr>
            <p:cNvCxnSpPr/>
            <p:nvPr/>
          </p:nvCxnSpPr>
          <p:spPr>
            <a:xfrm>
              <a:off x="1740568" y="2422358"/>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AD71D52-F6DA-43D3-A142-F30002DDF1BE}"/>
                </a:ext>
              </a:extLst>
            </p:cNvPr>
            <p:cNvSpPr txBox="1"/>
            <p:nvPr/>
          </p:nvSpPr>
          <p:spPr>
            <a:xfrm>
              <a:off x="3252285" y="2306942"/>
              <a:ext cx="2586786" cy="230832"/>
            </a:xfrm>
            <a:prstGeom prst="rect">
              <a:avLst/>
            </a:prstGeom>
            <a:solidFill>
              <a:schemeClr val="bg1"/>
            </a:solidFill>
          </p:spPr>
          <p:txBody>
            <a:bodyPr wrap="none" rtlCol="0">
              <a:spAutoFit/>
            </a:bodyPr>
            <a:lstStyle/>
            <a:p>
              <a:r>
                <a:rPr lang="en-US" sz="900" b="1" dirty="0"/>
                <a:t>LDAP Request for Public Key</a:t>
              </a:r>
              <a:endParaRPr lang="en-US" b="1" dirty="0"/>
            </a:p>
          </p:txBody>
        </p:sp>
      </p:grpSp>
      <p:grpSp>
        <p:nvGrpSpPr>
          <p:cNvPr id="70" name="Group 69">
            <a:extLst>
              <a:ext uri="{FF2B5EF4-FFF2-40B4-BE49-F238E27FC236}">
                <a16:creationId xmlns:a16="http://schemas.microsoft.com/office/drawing/2014/main" id="{C3F3E98F-35F3-42BF-AC29-6AB0BD0F636B}"/>
              </a:ext>
            </a:extLst>
          </p:cNvPr>
          <p:cNvGrpSpPr/>
          <p:nvPr/>
        </p:nvGrpSpPr>
        <p:grpSpPr>
          <a:xfrm>
            <a:off x="3475593" y="4167408"/>
            <a:ext cx="2584476" cy="230832"/>
            <a:chOff x="1740568" y="2306942"/>
            <a:chExt cx="4307304" cy="230832"/>
          </a:xfrm>
        </p:grpSpPr>
        <p:cxnSp>
          <p:nvCxnSpPr>
            <p:cNvPr id="71" name="Straight Arrow Connector 70">
              <a:extLst>
                <a:ext uri="{FF2B5EF4-FFF2-40B4-BE49-F238E27FC236}">
                  <a16:creationId xmlns:a16="http://schemas.microsoft.com/office/drawing/2014/main" id="{419B1441-6DE0-4305-9CD0-8261CFAF1ACA}"/>
                </a:ext>
              </a:extLst>
            </p:cNvPr>
            <p:cNvCxnSpPr/>
            <p:nvPr/>
          </p:nvCxnSpPr>
          <p:spPr>
            <a:xfrm>
              <a:off x="1740568" y="2422358"/>
              <a:ext cx="4307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57EBF6C-F717-4FB6-83EC-96514AB87A44}"/>
                </a:ext>
              </a:extLst>
            </p:cNvPr>
            <p:cNvSpPr txBox="1"/>
            <p:nvPr/>
          </p:nvSpPr>
          <p:spPr>
            <a:xfrm>
              <a:off x="3252285" y="2306942"/>
              <a:ext cx="2001544" cy="230832"/>
            </a:xfrm>
            <a:prstGeom prst="rect">
              <a:avLst/>
            </a:prstGeom>
            <a:solidFill>
              <a:schemeClr val="bg1"/>
            </a:solidFill>
          </p:spPr>
          <p:txBody>
            <a:bodyPr wrap="none" rtlCol="0">
              <a:spAutoFit/>
            </a:bodyPr>
            <a:lstStyle/>
            <a:p>
              <a:r>
                <a:rPr lang="en-US" sz="900" b="1" dirty="0"/>
                <a:t>LDAP User Public Key</a:t>
              </a:r>
              <a:endParaRPr lang="en-US" b="1" dirty="0"/>
            </a:p>
          </p:txBody>
        </p:sp>
      </p:grpSp>
      <p:grpSp>
        <p:nvGrpSpPr>
          <p:cNvPr id="73" name="Group 72">
            <a:extLst>
              <a:ext uri="{FF2B5EF4-FFF2-40B4-BE49-F238E27FC236}">
                <a16:creationId xmlns:a16="http://schemas.microsoft.com/office/drawing/2014/main" id="{F0C9420D-0E3C-40BC-AA1E-61136EF7C8EE}"/>
              </a:ext>
            </a:extLst>
          </p:cNvPr>
          <p:cNvGrpSpPr/>
          <p:nvPr/>
        </p:nvGrpSpPr>
        <p:grpSpPr>
          <a:xfrm>
            <a:off x="6038548" y="5343950"/>
            <a:ext cx="4571613" cy="230832"/>
            <a:chOff x="1740568" y="2306942"/>
            <a:chExt cx="4307304" cy="230832"/>
          </a:xfrm>
        </p:grpSpPr>
        <p:cxnSp>
          <p:nvCxnSpPr>
            <p:cNvPr id="74" name="Straight Arrow Connector 73">
              <a:extLst>
                <a:ext uri="{FF2B5EF4-FFF2-40B4-BE49-F238E27FC236}">
                  <a16:creationId xmlns:a16="http://schemas.microsoft.com/office/drawing/2014/main" id="{5A4D026C-3FDB-4B1E-8CB7-6541AD49CABD}"/>
                </a:ext>
              </a:extLst>
            </p:cNvPr>
            <p:cNvCxnSpPr/>
            <p:nvPr/>
          </p:nvCxnSpPr>
          <p:spPr>
            <a:xfrm>
              <a:off x="1740568" y="2422358"/>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544E631-4EBE-4337-ABC7-A2D78F80DC26}"/>
                </a:ext>
              </a:extLst>
            </p:cNvPr>
            <p:cNvSpPr txBox="1"/>
            <p:nvPr/>
          </p:nvSpPr>
          <p:spPr>
            <a:xfrm>
              <a:off x="3252285" y="2306942"/>
              <a:ext cx="879312" cy="230832"/>
            </a:xfrm>
            <a:prstGeom prst="rect">
              <a:avLst/>
            </a:prstGeom>
            <a:solidFill>
              <a:schemeClr val="bg1"/>
            </a:solidFill>
          </p:spPr>
          <p:txBody>
            <a:bodyPr wrap="none" rtlCol="0">
              <a:spAutoFit/>
            </a:bodyPr>
            <a:lstStyle/>
            <a:p>
              <a:r>
                <a:rPr lang="en-US" sz="900" b="1" dirty="0"/>
                <a:t>Send certificate</a:t>
              </a:r>
              <a:endParaRPr lang="en-US" b="1" dirty="0"/>
            </a:p>
          </p:txBody>
        </p:sp>
      </p:grpSp>
      <p:sp>
        <p:nvSpPr>
          <p:cNvPr id="76" name="Rectangle 75">
            <a:extLst>
              <a:ext uri="{FF2B5EF4-FFF2-40B4-BE49-F238E27FC236}">
                <a16:creationId xmlns:a16="http://schemas.microsoft.com/office/drawing/2014/main" id="{C559FB63-8090-4998-A312-B89C2F248449}"/>
              </a:ext>
            </a:extLst>
          </p:cNvPr>
          <p:cNvSpPr/>
          <p:nvPr/>
        </p:nvSpPr>
        <p:spPr>
          <a:xfrm>
            <a:off x="5454479" y="1682771"/>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Certificate RA</a:t>
            </a:r>
            <a:endParaRPr lang="en-US" dirty="0"/>
          </a:p>
        </p:txBody>
      </p:sp>
      <p:sp>
        <p:nvSpPr>
          <p:cNvPr id="77" name="Rectangle 76">
            <a:extLst>
              <a:ext uri="{FF2B5EF4-FFF2-40B4-BE49-F238E27FC236}">
                <a16:creationId xmlns:a16="http://schemas.microsoft.com/office/drawing/2014/main" id="{49D417E7-D271-45EC-839F-89D01A0D8913}"/>
              </a:ext>
            </a:extLst>
          </p:cNvPr>
          <p:cNvSpPr/>
          <p:nvPr/>
        </p:nvSpPr>
        <p:spPr>
          <a:xfrm>
            <a:off x="5456805" y="1380470"/>
            <a:ext cx="1211179" cy="2967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ADFS 2016</a:t>
            </a:r>
            <a:endParaRPr lang="en-US" dirty="0"/>
          </a:p>
        </p:txBody>
      </p:sp>
      <p:grpSp>
        <p:nvGrpSpPr>
          <p:cNvPr id="78" name="Group 77">
            <a:extLst>
              <a:ext uri="{FF2B5EF4-FFF2-40B4-BE49-F238E27FC236}">
                <a16:creationId xmlns:a16="http://schemas.microsoft.com/office/drawing/2014/main" id="{99BD01A6-4B60-4657-8722-26C302474F05}"/>
              </a:ext>
            </a:extLst>
          </p:cNvPr>
          <p:cNvGrpSpPr/>
          <p:nvPr/>
        </p:nvGrpSpPr>
        <p:grpSpPr>
          <a:xfrm>
            <a:off x="6039140" y="4287283"/>
            <a:ext cx="229461" cy="216005"/>
            <a:chOff x="8911389" y="2713357"/>
            <a:chExt cx="457200" cy="454959"/>
          </a:xfrm>
        </p:grpSpPr>
        <p:cxnSp>
          <p:nvCxnSpPr>
            <p:cNvPr id="79" name="Straight Arrow Connector 78">
              <a:extLst>
                <a:ext uri="{FF2B5EF4-FFF2-40B4-BE49-F238E27FC236}">
                  <a16:creationId xmlns:a16="http://schemas.microsoft.com/office/drawing/2014/main" id="{F68EEF86-E03B-44F5-BCA8-EF18A25D9603}"/>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D4E091A-AF53-44E0-BF24-CB88CCA877B8}"/>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FCDEB47-6536-49A8-BF27-162AB3E6AAC4}"/>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DC2833E3-47FB-49C9-A78C-8FEC564E6D2A}"/>
              </a:ext>
            </a:extLst>
          </p:cNvPr>
          <p:cNvSpPr txBox="1"/>
          <p:nvPr/>
        </p:nvSpPr>
        <p:spPr>
          <a:xfrm>
            <a:off x="6221196" y="4277299"/>
            <a:ext cx="1327608" cy="369332"/>
          </a:xfrm>
          <a:prstGeom prst="rect">
            <a:avLst/>
          </a:prstGeom>
          <a:noFill/>
        </p:spPr>
        <p:txBody>
          <a:bodyPr wrap="none" rtlCol="0">
            <a:spAutoFit/>
          </a:bodyPr>
          <a:lstStyle/>
          <a:p>
            <a:r>
              <a:rPr lang="en-US" sz="900" b="1" dirty="0"/>
              <a:t>Sign Certificate Request</a:t>
            </a:r>
          </a:p>
          <a:p>
            <a:r>
              <a:rPr lang="en-US" sz="900" b="1" dirty="0"/>
              <a:t>With RA Certificate</a:t>
            </a:r>
          </a:p>
        </p:txBody>
      </p:sp>
      <p:grpSp>
        <p:nvGrpSpPr>
          <p:cNvPr id="83" name="Group 82">
            <a:extLst>
              <a:ext uri="{FF2B5EF4-FFF2-40B4-BE49-F238E27FC236}">
                <a16:creationId xmlns:a16="http://schemas.microsoft.com/office/drawing/2014/main" id="{57D6E7C5-9D61-4B2A-98FD-3C1ED87F9BA2}"/>
              </a:ext>
            </a:extLst>
          </p:cNvPr>
          <p:cNvGrpSpPr/>
          <p:nvPr/>
        </p:nvGrpSpPr>
        <p:grpSpPr>
          <a:xfrm>
            <a:off x="10607528" y="4757207"/>
            <a:ext cx="229461" cy="216005"/>
            <a:chOff x="8911389" y="2713357"/>
            <a:chExt cx="457200" cy="454959"/>
          </a:xfrm>
        </p:grpSpPr>
        <p:cxnSp>
          <p:nvCxnSpPr>
            <p:cNvPr id="84" name="Straight Arrow Connector 83">
              <a:extLst>
                <a:ext uri="{FF2B5EF4-FFF2-40B4-BE49-F238E27FC236}">
                  <a16:creationId xmlns:a16="http://schemas.microsoft.com/office/drawing/2014/main" id="{DEEAE52D-A4CD-4A05-BD59-0F83A400F845}"/>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7D9AD7A-D836-4965-BD6A-FEF8090AA2C9}"/>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F674A59-2A3A-464C-845C-A25C2D644763}"/>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08388296-D026-4328-9CD6-35F558D7A46E}"/>
              </a:ext>
            </a:extLst>
          </p:cNvPr>
          <p:cNvSpPr txBox="1"/>
          <p:nvPr/>
        </p:nvSpPr>
        <p:spPr>
          <a:xfrm>
            <a:off x="10789584" y="4747223"/>
            <a:ext cx="1117614" cy="230832"/>
          </a:xfrm>
          <a:prstGeom prst="rect">
            <a:avLst/>
          </a:prstGeom>
          <a:noFill/>
        </p:spPr>
        <p:txBody>
          <a:bodyPr wrap="none" rtlCol="0">
            <a:spAutoFit/>
          </a:bodyPr>
          <a:lstStyle/>
          <a:p>
            <a:r>
              <a:rPr lang="en-US" sz="900" b="1" dirty="0"/>
              <a:t>Check RA Signature</a:t>
            </a:r>
          </a:p>
        </p:txBody>
      </p:sp>
      <p:grpSp>
        <p:nvGrpSpPr>
          <p:cNvPr id="88" name="Group 87">
            <a:extLst>
              <a:ext uri="{FF2B5EF4-FFF2-40B4-BE49-F238E27FC236}">
                <a16:creationId xmlns:a16="http://schemas.microsoft.com/office/drawing/2014/main" id="{ED78C792-55EB-40BB-9E02-5E543CE9BB24}"/>
              </a:ext>
            </a:extLst>
          </p:cNvPr>
          <p:cNvGrpSpPr/>
          <p:nvPr/>
        </p:nvGrpSpPr>
        <p:grpSpPr>
          <a:xfrm>
            <a:off x="10633863" y="5238295"/>
            <a:ext cx="229461" cy="216005"/>
            <a:chOff x="8911389" y="2713357"/>
            <a:chExt cx="457200" cy="454959"/>
          </a:xfrm>
        </p:grpSpPr>
        <p:cxnSp>
          <p:nvCxnSpPr>
            <p:cNvPr id="89" name="Straight Arrow Connector 88">
              <a:extLst>
                <a:ext uri="{FF2B5EF4-FFF2-40B4-BE49-F238E27FC236}">
                  <a16:creationId xmlns:a16="http://schemas.microsoft.com/office/drawing/2014/main" id="{9D6ADF9D-30A2-4B4C-8A64-67B351FA8DDC}"/>
                </a:ext>
              </a:extLst>
            </p:cNvPr>
            <p:cNvCxnSpPr/>
            <p:nvPr/>
          </p:nvCxnSpPr>
          <p:spPr>
            <a:xfrm>
              <a:off x="8911389" y="3168316"/>
              <a:ext cx="457200"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FA62800-466C-4EFE-AB8E-8808C9E8F3DB}"/>
                </a:ext>
              </a:extLst>
            </p:cNvPr>
            <p:cNvCxnSpPr/>
            <p:nvPr/>
          </p:nvCxnSpPr>
          <p:spPr>
            <a:xfrm flipV="1">
              <a:off x="9368589" y="2713357"/>
              <a:ext cx="0" cy="454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8DBD58C-FDE4-49C5-B726-9925CC116601}"/>
                </a:ext>
              </a:extLst>
            </p:cNvPr>
            <p:cNvCxnSpPr>
              <a:cxnSpLocks/>
            </p:cNvCxnSpPr>
            <p:nvPr/>
          </p:nvCxnSpPr>
          <p:spPr>
            <a:xfrm flipH="1">
              <a:off x="8911389" y="2715598"/>
              <a:ext cx="457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3D538102-1F4D-43E2-8E4C-11F034F43809}"/>
              </a:ext>
            </a:extLst>
          </p:cNvPr>
          <p:cNvSpPr txBox="1"/>
          <p:nvPr/>
        </p:nvSpPr>
        <p:spPr>
          <a:xfrm>
            <a:off x="10815919" y="5228311"/>
            <a:ext cx="952505" cy="230832"/>
          </a:xfrm>
          <a:prstGeom prst="rect">
            <a:avLst/>
          </a:prstGeom>
          <a:noFill/>
        </p:spPr>
        <p:txBody>
          <a:bodyPr wrap="none" rtlCol="0">
            <a:spAutoFit/>
          </a:bodyPr>
          <a:lstStyle/>
          <a:p>
            <a:r>
              <a:rPr lang="en-US" sz="900" b="1" dirty="0"/>
              <a:t>Issue Certificate</a:t>
            </a:r>
          </a:p>
        </p:txBody>
      </p:sp>
      <p:grpSp>
        <p:nvGrpSpPr>
          <p:cNvPr id="93" name="Group 92">
            <a:extLst>
              <a:ext uri="{FF2B5EF4-FFF2-40B4-BE49-F238E27FC236}">
                <a16:creationId xmlns:a16="http://schemas.microsoft.com/office/drawing/2014/main" id="{5D9EF089-82E8-4096-8ADD-4B460C91BDF1}"/>
              </a:ext>
            </a:extLst>
          </p:cNvPr>
          <p:cNvGrpSpPr/>
          <p:nvPr/>
        </p:nvGrpSpPr>
        <p:grpSpPr>
          <a:xfrm>
            <a:off x="1739244" y="5354707"/>
            <a:ext cx="4304390" cy="230832"/>
            <a:chOff x="1740568" y="2306942"/>
            <a:chExt cx="4307304" cy="230832"/>
          </a:xfrm>
        </p:grpSpPr>
        <p:cxnSp>
          <p:nvCxnSpPr>
            <p:cNvPr id="94" name="Straight Arrow Connector 93">
              <a:extLst>
                <a:ext uri="{FF2B5EF4-FFF2-40B4-BE49-F238E27FC236}">
                  <a16:creationId xmlns:a16="http://schemas.microsoft.com/office/drawing/2014/main" id="{601B3921-7B8A-4FB0-9FBD-00AEF8E9A22B}"/>
                </a:ext>
              </a:extLst>
            </p:cNvPr>
            <p:cNvCxnSpPr/>
            <p:nvPr/>
          </p:nvCxnSpPr>
          <p:spPr>
            <a:xfrm>
              <a:off x="1740568" y="2422358"/>
              <a:ext cx="4307304"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B647D37-495B-49CA-A1A0-CDFF4B2E710A}"/>
                </a:ext>
              </a:extLst>
            </p:cNvPr>
            <p:cNvSpPr txBox="1"/>
            <p:nvPr/>
          </p:nvSpPr>
          <p:spPr>
            <a:xfrm>
              <a:off x="3252285" y="2306942"/>
              <a:ext cx="879312" cy="230832"/>
            </a:xfrm>
            <a:prstGeom prst="rect">
              <a:avLst/>
            </a:prstGeom>
            <a:solidFill>
              <a:schemeClr val="bg1"/>
            </a:solidFill>
          </p:spPr>
          <p:txBody>
            <a:bodyPr wrap="none" rtlCol="0">
              <a:spAutoFit/>
            </a:bodyPr>
            <a:lstStyle/>
            <a:p>
              <a:r>
                <a:rPr lang="en-US" sz="900" b="1" dirty="0"/>
                <a:t>Send certificate</a:t>
              </a:r>
              <a:endParaRPr lang="en-US" b="1" dirty="0"/>
            </a:p>
          </p:txBody>
        </p:sp>
      </p:grpSp>
      <p:sp>
        <p:nvSpPr>
          <p:cNvPr id="8" name="Arrow: Left-Right 7">
            <a:extLst>
              <a:ext uri="{FF2B5EF4-FFF2-40B4-BE49-F238E27FC236}">
                <a16:creationId xmlns:a16="http://schemas.microsoft.com/office/drawing/2014/main" id="{2B062677-EAA7-41C1-AE7C-F57425883874}"/>
              </a:ext>
            </a:extLst>
          </p:cNvPr>
          <p:cNvSpPr/>
          <p:nvPr/>
        </p:nvSpPr>
        <p:spPr>
          <a:xfrm>
            <a:off x="1740568" y="2399412"/>
            <a:ext cx="6898104" cy="416476"/>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Protocol Flow for Key-Trust (previous slide)</a:t>
            </a:r>
          </a:p>
        </p:txBody>
      </p:sp>
    </p:spTree>
    <p:extLst>
      <p:ext uri="{BB962C8B-B14F-4D97-AF65-F5344CB8AC3E}">
        <p14:creationId xmlns:p14="http://schemas.microsoft.com/office/powerpoint/2010/main" val="3404670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1+#ppt_w/2"/>
                                          </p:val>
                                        </p:tav>
                                        <p:tav tm="100000">
                                          <p:val>
                                            <p:strVal val="#ppt_x"/>
                                          </p:val>
                                        </p:tav>
                                      </p:tavLst>
                                    </p:anim>
                                    <p:anim calcmode="lin" valueType="num">
                                      <p:cBhvr additive="base">
                                        <p:cTn id="14" dur="500" fill="hold"/>
                                        <p:tgtEl>
                                          <p:spTgt spid="6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1+#ppt_w/2"/>
                                          </p:val>
                                        </p:tav>
                                        <p:tav tm="100000">
                                          <p:val>
                                            <p:strVal val="#ppt_x"/>
                                          </p:val>
                                        </p:tav>
                                      </p:tavLst>
                                    </p:anim>
                                    <p:anim calcmode="lin" valueType="num">
                                      <p:cBhvr additive="base">
                                        <p:cTn id="18" dur="500" fill="hold"/>
                                        <p:tgtEl>
                                          <p:spTgt spid="6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1+#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0-#ppt_w/2"/>
                                          </p:val>
                                        </p:tav>
                                        <p:tav tm="100000">
                                          <p:val>
                                            <p:strVal val="#ppt_x"/>
                                          </p:val>
                                        </p:tav>
                                      </p:tavLst>
                                    </p:anim>
                                    <p:anim calcmode="lin" valueType="num">
                                      <p:cBhvr additive="base">
                                        <p:cTn id="28" dur="500" fill="hold"/>
                                        <p:tgtEl>
                                          <p:spTgt spid="8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0-#ppt_w/2"/>
                                          </p:val>
                                        </p:tav>
                                        <p:tav tm="100000">
                                          <p:val>
                                            <p:strVal val="#ppt_x"/>
                                          </p:val>
                                        </p:tav>
                                      </p:tavLst>
                                    </p:anim>
                                    <p:anim calcmode="lin" valueType="num">
                                      <p:cBhvr additive="base">
                                        <p:cTn id="32" dur="500" fill="hold"/>
                                        <p:tgtEl>
                                          <p:spTgt spid="78"/>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0-#ppt_w/2"/>
                                          </p:val>
                                        </p:tav>
                                        <p:tav tm="100000">
                                          <p:val>
                                            <p:strVal val="#ppt_x"/>
                                          </p:val>
                                        </p:tav>
                                      </p:tavLst>
                                    </p:anim>
                                    <p:anim calcmode="lin" valueType="num">
                                      <p:cBhvr additive="base">
                                        <p:cTn id="36"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additive="base">
                                        <p:cTn id="41" dur="500" fill="hold"/>
                                        <p:tgtEl>
                                          <p:spTgt spid="83"/>
                                        </p:tgtEl>
                                        <p:attrNameLst>
                                          <p:attrName>ppt_x</p:attrName>
                                        </p:attrNameLst>
                                      </p:cBhvr>
                                      <p:tavLst>
                                        <p:tav tm="0">
                                          <p:val>
                                            <p:strVal val="0-#ppt_w/2"/>
                                          </p:val>
                                        </p:tav>
                                        <p:tav tm="100000">
                                          <p:val>
                                            <p:strVal val="#ppt_x"/>
                                          </p:val>
                                        </p:tav>
                                      </p:tavLst>
                                    </p:anim>
                                    <p:anim calcmode="lin" valueType="num">
                                      <p:cBhvr additive="base">
                                        <p:cTn id="42" dur="500" fill="hold"/>
                                        <p:tgtEl>
                                          <p:spTgt spid="8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 calcmode="lin" valueType="num">
                                      <p:cBhvr additive="base">
                                        <p:cTn id="45" dur="500" fill="hold"/>
                                        <p:tgtEl>
                                          <p:spTgt spid="87"/>
                                        </p:tgtEl>
                                        <p:attrNameLst>
                                          <p:attrName>ppt_x</p:attrName>
                                        </p:attrNameLst>
                                      </p:cBhvr>
                                      <p:tavLst>
                                        <p:tav tm="0">
                                          <p:val>
                                            <p:strVal val="0-#ppt_w/2"/>
                                          </p:val>
                                        </p:tav>
                                        <p:tav tm="100000">
                                          <p:val>
                                            <p:strVal val="#ppt_x"/>
                                          </p:val>
                                        </p:tav>
                                      </p:tavLst>
                                    </p:anim>
                                    <p:anim calcmode="lin" valueType="num">
                                      <p:cBhvr additive="base">
                                        <p:cTn id="46" dur="500" fill="hold"/>
                                        <p:tgtEl>
                                          <p:spTgt spid="8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0-#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anim calcmode="lin" valueType="num">
                                      <p:cBhvr additive="base">
                                        <p:cTn id="59" dur="500" fill="hold"/>
                                        <p:tgtEl>
                                          <p:spTgt spid="92"/>
                                        </p:tgtEl>
                                        <p:attrNameLst>
                                          <p:attrName>ppt_x</p:attrName>
                                        </p:attrNameLst>
                                      </p:cBhvr>
                                      <p:tavLst>
                                        <p:tav tm="0">
                                          <p:val>
                                            <p:strVal val="1+#ppt_w/2"/>
                                          </p:val>
                                        </p:tav>
                                        <p:tav tm="100000">
                                          <p:val>
                                            <p:strVal val="#ppt_x"/>
                                          </p:val>
                                        </p:tav>
                                      </p:tavLst>
                                    </p:anim>
                                    <p:anim calcmode="lin" valueType="num">
                                      <p:cBhvr additive="base">
                                        <p:cTn id="60" dur="500" fill="hold"/>
                                        <p:tgtEl>
                                          <p:spTgt spid="92"/>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1+#ppt_w/2"/>
                                          </p:val>
                                        </p:tav>
                                        <p:tav tm="100000">
                                          <p:val>
                                            <p:strVal val="#ppt_x"/>
                                          </p:val>
                                        </p:tav>
                                      </p:tavLst>
                                    </p:anim>
                                    <p:anim calcmode="lin" valueType="num">
                                      <p:cBhvr additive="base">
                                        <p:cTn id="64" dur="500" fill="hold"/>
                                        <p:tgtEl>
                                          <p:spTgt spid="73"/>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 calcmode="lin" valueType="num">
                                      <p:cBhvr additive="base">
                                        <p:cTn id="67" dur="500" fill="hold"/>
                                        <p:tgtEl>
                                          <p:spTgt spid="93"/>
                                        </p:tgtEl>
                                        <p:attrNameLst>
                                          <p:attrName>ppt_x</p:attrName>
                                        </p:attrNameLst>
                                      </p:cBhvr>
                                      <p:tavLst>
                                        <p:tav tm="0">
                                          <p:val>
                                            <p:strVal val="1+#ppt_w/2"/>
                                          </p:val>
                                        </p:tav>
                                        <p:tav tm="100000">
                                          <p:val>
                                            <p:strVal val="#ppt_x"/>
                                          </p:val>
                                        </p:tav>
                                      </p:tavLst>
                                    </p:anim>
                                    <p:anim calcmode="lin" valueType="num">
                                      <p:cBhvr additive="base">
                                        <p:cTn id="68"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82" grpId="0"/>
      <p:bldP spid="87" grpId="0"/>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6D3C-D7FC-4790-B509-C8559A1F8EF0}"/>
              </a:ext>
            </a:extLst>
          </p:cNvPr>
          <p:cNvSpPr>
            <a:spLocks noGrp="1"/>
          </p:cNvSpPr>
          <p:nvPr>
            <p:ph type="title"/>
          </p:nvPr>
        </p:nvSpPr>
        <p:spPr/>
        <p:txBody>
          <a:bodyPr>
            <a:normAutofit fontScale="90000"/>
          </a:bodyPr>
          <a:lstStyle/>
          <a:p>
            <a:r>
              <a:rPr lang="en-US" dirty="0"/>
              <a:t>Documents updated for Windows Hello Provisioning</a:t>
            </a:r>
          </a:p>
        </p:txBody>
      </p:sp>
      <p:sp>
        <p:nvSpPr>
          <p:cNvPr id="3" name="Content Placeholder 2">
            <a:extLst>
              <a:ext uri="{FF2B5EF4-FFF2-40B4-BE49-F238E27FC236}">
                <a16:creationId xmlns:a16="http://schemas.microsoft.com/office/drawing/2014/main" id="{E65901D4-8793-4331-B355-0ABDF052019B}"/>
              </a:ext>
            </a:extLst>
          </p:cNvPr>
          <p:cNvSpPr>
            <a:spLocks noGrp="1"/>
          </p:cNvSpPr>
          <p:nvPr>
            <p:ph idx="1"/>
          </p:nvPr>
        </p:nvSpPr>
        <p:spPr/>
        <p:txBody>
          <a:bodyPr/>
          <a:lstStyle/>
          <a:p>
            <a:r>
              <a:rPr lang="en-US" dirty="0"/>
              <a:t>[MS-KPP]: Key Provisioning Protocol </a:t>
            </a:r>
          </a:p>
          <a:p>
            <a:pPr lvl="1"/>
            <a:r>
              <a:rPr lang="en-US" dirty="0"/>
              <a:t>Describes the details of key provisioning Protocol b/w Client and ADFS</a:t>
            </a:r>
          </a:p>
          <a:p>
            <a:r>
              <a:rPr lang="en-US" dirty="0"/>
              <a:t>[MS-OAPX]: OAuth 2.0 Protocol Extensions</a:t>
            </a:r>
          </a:p>
          <a:p>
            <a:pPr lvl="1"/>
            <a:r>
              <a:rPr lang="en-US" dirty="0"/>
              <a:t>Allows to client to request that MFA be used before a token is issued for key provisioning.</a:t>
            </a:r>
          </a:p>
          <a:p>
            <a:r>
              <a:rPr lang="en-US" dirty="0"/>
              <a:t>[MS-OAPXBC]: OAuth 2.0 Protocol Extensions for Broker Clients</a:t>
            </a:r>
          </a:p>
          <a:p>
            <a:pPr lvl="1"/>
            <a:r>
              <a:rPr lang="en-US" dirty="0"/>
              <a:t>Allows client to ask ADFS to issue a certificate.</a:t>
            </a:r>
          </a:p>
          <a:p>
            <a:r>
              <a:rPr lang="en-US" dirty="0"/>
              <a:t>[MS-OIDCE]: OpenID Connect 1.0 Protocol Extensions</a:t>
            </a:r>
          </a:p>
          <a:p>
            <a:pPr lvl="1"/>
            <a:r>
              <a:rPr lang="en-US" dirty="0"/>
              <a:t>Allows server to indicate that it supports exchanging a primary refresh token for a user authentication certificate.</a:t>
            </a:r>
          </a:p>
        </p:txBody>
      </p:sp>
    </p:spTree>
    <p:extLst>
      <p:ext uri="{BB962C8B-B14F-4D97-AF65-F5344CB8AC3E}">
        <p14:creationId xmlns:p14="http://schemas.microsoft.com/office/powerpoint/2010/main" val="1098133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0DF3-5EE9-4EE3-9EBF-B139A2E7143C}"/>
              </a:ext>
            </a:extLst>
          </p:cNvPr>
          <p:cNvSpPr>
            <a:spLocks noGrp="1"/>
          </p:cNvSpPr>
          <p:nvPr>
            <p:ph type="title"/>
          </p:nvPr>
        </p:nvSpPr>
        <p:spPr/>
        <p:txBody>
          <a:bodyPr/>
          <a:lstStyle/>
          <a:p>
            <a:r>
              <a:rPr lang="en-US" dirty="0"/>
              <a:t>Mapping of Documents to Protocol flow</a:t>
            </a:r>
          </a:p>
        </p:txBody>
      </p:sp>
      <p:sp>
        <p:nvSpPr>
          <p:cNvPr id="3" name="Content Placeholder 2">
            <a:extLst>
              <a:ext uri="{FF2B5EF4-FFF2-40B4-BE49-F238E27FC236}">
                <a16:creationId xmlns:a16="http://schemas.microsoft.com/office/drawing/2014/main" id="{88F825FB-45FA-40F6-BB40-F8485C99B769}"/>
              </a:ext>
            </a:extLst>
          </p:cNvPr>
          <p:cNvSpPr>
            <a:spLocks noGrp="1"/>
          </p:cNvSpPr>
          <p:nvPr>
            <p:ph idx="1"/>
          </p:nvPr>
        </p:nvSpPr>
        <p:spPr/>
        <p:txBody>
          <a:bodyPr/>
          <a:lstStyle/>
          <a:p>
            <a:r>
              <a:rPr lang="en-US" dirty="0"/>
              <a:t>Token request for Key Provisioning</a:t>
            </a:r>
          </a:p>
          <a:p>
            <a:pPr lvl="1"/>
            <a:r>
              <a:rPr lang="en-US" dirty="0"/>
              <a:t>MS-OAPX</a:t>
            </a:r>
          </a:p>
          <a:p>
            <a:pPr lvl="1"/>
            <a:r>
              <a:rPr lang="en-US" dirty="0"/>
              <a:t>MS-OIDCE </a:t>
            </a:r>
          </a:p>
          <a:p>
            <a:pPr lvl="1"/>
            <a:endParaRPr lang="en-US" dirty="0"/>
          </a:p>
          <a:p>
            <a:r>
              <a:rPr lang="en-US" dirty="0"/>
              <a:t>Key Provisioning</a:t>
            </a:r>
          </a:p>
          <a:p>
            <a:pPr lvl="1"/>
            <a:r>
              <a:rPr lang="en-US" dirty="0"/>
              <a:t>MS-KPP</a:t>
            </a:r>
          </a:p>
          <a:p>
            <a:pPr lvl="1"/>
            <a:endParaRPr lang="en-US" dirty="0"/>
          </a:p>
          <a:p>
            <a:r>
              <a:rPr lang="en-US" dirty="0"/>
              <a:t>Storing Public Key to AD</a:t>
            </a:r>
          </a:p>
          <a:p>
            <a:pPr lvl="1"/>
            <a:r>
              <a:rPr lang="en-US" dirty="0"/>
              <a:t>Lightweight Directory Access Protocol</a:t>
            </a:r>
          </a:p>
          <a:p>
            <a:r>
              <a:rPr lang="en-US" dirty="0"/>
              <a:t>Certificate Enrollment from Windows 10 to ADFS</a:t>
            </a:r>
          </a:p>
          <a:p>
            <a:pPr lvl="1"/>
            <a:r>
              <a:rPr lang="en-US" dirty="0"/>
              <a:t>MS-OAPXBC</a:t>
            </a:r>
          </a:p>
          <a:p>
            <a:pPr lvl="1"/>
            <a:endParaRPr lang="en-US" dirty="0"/>
          </a:p>
          <a:p>
            <a:endParaRPr lang="en-US" dirty="0"/>
          </a:p>
        </p:txBody>
      </p:sp>
    </p:spTree>
    <p:extLst>
      <p:ext uri="{BB962C8B-B14F-4D97-AF65-F5344CB8AC3E}">
        <p14:creationId xmlns:p14="http://schemas.microsoft.com/office/powerpoint/2010/main" val="1388078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0DF3-5EE9-4EE3-9EBF-B139A2E7143C}"/>
              </a:ext>
            </a:extLst>
          </p:cNvPr>
          <p:cNvSpPr>
            <a:spLocks noGrp="1"/>
          </p:cNvSpPr>
          <p:nvPr>
            <p:ph type="title"/>
          </p:nvPr>
        </p:nvSpPr>
        <p:spPr/>
        <p:txBody>
          <a:bodyPr/>
          <a:lstStyle/>
          <a:p>
            <a:r>
              <a:rPr lang="en-US" dirty="0"/>
              <a:t>Group Policy Settings for WHFB</a:t>
            </a:r>
          </a:p>
        </p:txBody>
      </p:sp>
      <p:sp>
        <p:nvSpPr>
          <p:cNvPr id="3" name="Content Placeholder 2">
            <a:extLst>
              <a:ext uri="{FF2B5EF4-FFF2-40B4-BE49-F238E27FC236}">
                <a16:creationId xmlns:a16="http://schemas.microsoft.com/office/drawing/2014/main" id="{88F825FB-45FA-40F6-BB40-F8485C99B769}"/>
              </a:ext>
            </a:extLst>
          </p:cNvPr>
          <p:cNvSpPr>
            <a:spLocks noGrp="1"/>
          </p:cNvSpPr>
          <p:nvPr>
            <p:ph idx="1"/>
          </p:nvPr>
        </p:nvSpPr>
        <p:spPr/>
        <p:txBody>
          <a:bodyPr/>
          <a:lstStyle/>
          <a:p>
            <a:r>
              <a:rPr lang="en-US" dirty="0"/>
              <a:t>Settings for both </a:t>
            </a:r>
            <a:r>
              <a:rPr lang="en-US" sz="2400" b="1" dirty="0"/>
              <a:t>User configuration </a:t>
            </a:r>
            <a:r>
              <a:rPr lang="en-US" dirty="0"/>
              <a:t>and </a:t>
            </a:r>
            <a:r>
              <a:rPr lang="en-US" sz="2400" b="1" dirty="0"/>
              <a:t>Computer Configuration </a:t>
            </a:r>
            <a:r>
              <a:rPr lang="en-US" dirty="0"/>
              <a:t>under  </a:t>
            </a:r>
            <a:r>
              <a:rPr lang="en-US" sz="2400" b="1" dirty="0"/>
              <a:t>Policies&gt;Administrative Templates&gt;Windows Components&gt; Windows Hello for Business</a:t>
            </a:r>
          </a:p>
          <a:p>
            <a:r>
              <a:rPr lang="en-US" dirty="0"/>
              <a:t>Following Settings are required for WHFB</a:t>
            </a:r>
          </a:p>
          <a:p>
            <a:pPr lvl="1"/>
            <a:r>
              <a:rPr lang="en-US" dirty="0"/>
              <a:t>Use Windows Hello for Business</a:t>
            </a:r>
          </a:p>
          <a:p>
            <a:pPr lvl="1"/>
            <a:r>
              <a:rPr lang="en-US" dirty="0"/>
              <a:t>Use a hardware security device</a:t>
            </a:r>
          </a:p>
          <a:p>
            <a:pPr lvl="1"/>
            <a:r>
              <a:rPr lang="en-US" dirty="0"/>
              <a:t>Use biometrics</a:t>
            </a:r>
          </a:p>
          <a:p>
            <a:pPr lvl="1"/>
            <a:r>
              <a:rPr lang="it-IT" dirty="0"/>
              <a:t>PIN Complexity</a:t>
            </a:r>
          </a:p>
          <a:p>
            <a:pPr lvl="1"/>
            <a:r>
              <a:rPr lang="en-US" dirty="0"/>
              <a:t> Use certificate for on-premises authentication (to enable Certificate Trust)</a:t>
            </a:r>
            <a:endParaRPr lang="it-IT" dirty="0"/>
          </a:p>
          <a:p>
            <a:r>
              <a:rPr lang="en-US" dirty="0"/>
              <a:t>For details about these settings,  please consult the following document</a:t>
            </a:r>
          </a:p>
          <a:p>
            <a:pPr marL="457200" lvl="1" indent="0">
              <a:buNone/>
            </a:pPr>
            <a:r>
              <a:rPr lang="en-US" dirty="0">
                <a:hlinkClick r:id="rId3"/>
              </a:rPr>
              <a:t>https://docs.microsoft.com/en-us/windows/security/identity-protection/hello-for-business/hello-manage-in-organization</a:t>
            </a:r>
            <a:endParaRPr lang="en-US" dirty="0"/>
          </a:p>
          <a:p>
            <a:pPr lvl="1"/>
            <a:endParaRPr lang="en-US" dirty="0"/>
          </a:p>
          <a:p>
            <a:endParaRPr lang="en-US" dirty="0"/>
          </a:p>
        </p:txBody>
      </p:sp>
    </p:spTree>
    <p:extLst>
      <p:ext uri="{BB962C8B-B14F-4D97-AF65-F5344CB8AC3E}">
        <p14:creationId xmlns:p14="http://schemas.microsoft.com/office/powerpoint/2010/main" val="3744932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AACFC-D6CA-4B9F-A5B5-C4C658CBDE87}"/>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9949E3F2-CCC8-41E0-8F13-B3D16282EA5A}"/>
              </a:ext>
            </a:extLst>
          </p:cNvPr>
          <p:cNvSpPr>
            <a:spLocks noGrp="1"/>
          </p:cNvSpPr>
          <p:nvPr>
            <p:ph idx="1"/>
          </p:nvPr>
        </p:nvSpPr>
        <p:spPr/>
        <p:txBody>
          <a:bodyPr/>
          <a:lstStyle/>
          <a:p>
            <a:r>
              <a:rPr lang="en-US" dirty="0">
                <a:solidFill>
                  <a:schemeClr val="accent3"/>
                </a:solidFill>
              </a:rPr>
              <a:t>What is Windows Hello for Business (WHFB)?</a:t>
            </a:r>
          </a:p>
          <a:p>
            <a:r>
              <a:rPr lang="en-US" dirty="0">
                <a:solidFill>
                  <a:schemeClr val="accent3"/>
                </a:solidFill>
              </a:rPr>
              <a:t>Provisioning of WHFB</a:t>
            </a:r>
          </a:p>
          <a:p>
            <a:r>
              <a:rPr lang="en-US" dirty="0"/>
              <a:t>Authentication in WHFB</a:t>
            </a:r>
          </a:p>
          <a:p>
            <a:r>
              <a:rPr lang="en-US" dirty="0">
                <a:solidFill>
                  <a:schemeClr val="accent3"/>
                </a:solidFill>
              </a:rPr>
              <a:t>Q&amp;A</a:t>
            </a:r>
          </a:p>
          <a:p>
            <a:endParaRPr lang="en-US" dirty="0"/>
          </a:p>
          <a:p>
            <a:endParaRPr lang="en-US" dirty="0"/>
          </a:p>
        </p:txBody>
      </p:sp>
    </p:spTree>
    <p:extLst>
      <p:ext uri="{BB962C8B-B14F-4D97-AF65-F5344CB8AC3E}">
        <p14:creationId xmlns:p14="http://schemas.microsoft.com/office/powerpoint/2010/main" val="2475079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4934-7EA2-4BE0-B94F-FE893AB33B2D}"/>
              </a:ext>
            </a:extLst>
          </p:cNvPr>
          <p:cNvSpPr>
            <a:spLocks noGrp="1"/>
          </p:cNvSpPr>
          <p:nvPr>
            <p:ph type="title"/>
          </p:nvPr>
        </p:nvSpPr>
        <p:spPr/>
        <p:txBody>
          <a:bodyPr/>
          <a:lstStyle/>
          <a:p>
            <a:r>
              <a:rPr lang="en-US" dirty="0"/>
              <a:t>Authentication</a:t>
            </a:r>
          </a:p>
        </p:txBody>
      </p:sp>
      <p:sp>
        <p:nvSpPr>
          <p:cNvPr id="3" name="Content Placeholder 2">
            <a:extLst>
              <a:ext uri="{FF2B5EF4-FFF2-40B4-BE49-F238E27FC236}">
                <a16:creationId xmlns:a16="http://schemas.microsoft.com/office/drawing/2014/main" id="{18C60D7E-D650-4E33-83AE-9E7A2BC13BF1}"/>
              </a:ext>
            </a:extLst>
          </p:cNvPr>
          <p:cNvSpPr>
            <a:spLocks noGrp="1"/>
          </p:cNvSpPr>
          <p:nvPr>
            <p:ph idx="1"/>
          </p:nvPr>
        </p:nvSpPr>
        <p:spPr/>
        <p:txBody>
          <a:bodyPr/>
          <a:lstStyle/>
          <a:p>
            <a:r>
              <a:rPr lang="en-US" dirty="0"/>
              <a:t>WHFB leverages Kerberos</a:t>
            </a:r>
          </a:p>
          <a:p>
            <a:r>
              <a:rPr lang="en-US" dirty="0"/>
              <a:t>WHFB utilizes Public Key Cryptography for Initial Authentication in Kerberos (PKINIT)</a:t>
            </a:r>
          </a:p>
          <a:p>
            <a:r>
              <a:rPr lang="en-US" dirty="0"/>
              <a:t>AS-REQ and AS-REP look same as in the </a:t>
            </a:r>
            <a:r>
              <a:rPr lang="en-US" dirty="0" err="1"/>
              <a:t>SmartCard</a:t>
            </a:r>
            <a:r>
              <a:rPr lang="en-US" dirty="0"/>
              <a:t> authentication</a:t>
            </a:r>
          </a:p>
          <a:p>
            <a:r>
              <a:rPr lang="en-US" dirty="0"/>
              <a:t>No new fields added to any Kerberos message</a:t>
            </a:r>
          </a:p>
          <a:p>
            <a:r>
              <a:rPr lang="en-US" dirty="0"/>
              <a:t>PAC contains NTLM password hash so applications that need NTLM can still function.</a:t>
            </a:r>
          </a:p>
        </p:txBody>
      </p:sp>
    </p:spTree>
    <p:extLst>
      <p:ext uri="{BB962C8B-B14F-4D97-AF65-F5344CB8AC3E}">
        <p14:creationId xmlns:p14="http://schemas.microsoft.com/office/powerpoint/2010/main" val="396323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4934-7EA2-4BE0-B94F-FE893AB33B2D}"/>
              </a:ext>
            </a:extLst>
          </p:cNvPr>
          <p:cNvSpPr>
            <a:spLocks noGrp="1"/>
          </p:cNvSpPr>
          <p:nvPr>
            <p:ph type="title"/>
          </p:nvPr>
        </p:nvSpPr>
        <p:spPr/>
        <p:txBody>
          <a:bodyPr/>
          <a:lstStyle/>
          <a:p>
            <a:r>
              <a:rPr lang="en-US" dirty="0"/>
              <a:t>Authentication Flow for Key Trust</a:t>
            </a:r>
          </a:p>
        </p:txBody>
      </p:sp>
      <p:sp>
        <p:nvSpPr>
          <p:cNvPr id="3" name="Content Placeholder 2">
            <a:extLst>
              <a:ext uri="{FF2B5EF4-FFF2-40B4-BE49-F238E27FC236}">
                <a16:creationId xmlns:a16="http://schemas.microsoft.com/office/drawing/2014/main" id="{18C60D7E-D650-4E33-83AE-9E7A2BC13BF1}"/>
              </a:ext>
            </a:extLst>
          </p:cNvPr>
          <p:cNvSpPr>
            <a:spLocks noGrp="1"/>
          </p:cNvSpPr>
          <p:nvPr>
            <p:ph idx="1"/>
          </p:nvPr>
        </p:nvSpPr>
        <p:spPr/>
        <p:txBody>
          <a:bodyPr/>
          <a:lstStyle/>
          <a:p>
            <a:r>
              <a:rPr lang="en-US" dirty="0"/>
              <a:t>User performs gesture (PIN or biometric) to unlock TPM</a:t>
            </a:r>
          </a:p>
          <a:p>
            <a:r>
              <a:rPr lang="en-US" dirty="0"/>
              <a:t>Client sends AS-REQ. </a:t>
            </a:r>
            <a:r>
              <a:rPr lang="en-US" dirty="0" err="1"/>
              <a:t>Preauth</a:t>
            </a:r>
            <a:r>
              <a:rPr lang="en-US" dirty="0"/>
              <a:t> data signed with private key in the TPM. Contains a self signed certificate of the client</a:t>
            </a:r>
          </a:p>
          <a:p>
            <a:r>
              <a:rPr lang="en-US" dirty="0"/>
              <a:t>WS 2016 DC verifies the signing authority of the certificate and fails</a:t>
            </a:r>
          </a:p>
          <a:p>
            <a:r>
              <a:rPr lang="en-US" dirty="0"/>
              <a:t>WS 2016 DC ignores the error and extracts the public key from the self signed certificate.</a:t>
            </a:r>
          </a:p>
          <a:p>
            <a:r>
              <a:rPr lang="en-US" dirty="0"/>
              <a:t>WS2016 DC searches in </a:t>
            </a:r>
            <a:r>
              <a:rPr lang="en-US" dirty="0" err="1"/>
              <a:t>msDS-KeyCredentialLink</a:t>
            </a:r>
            <a:r>
              <a:rPr lang="en-US" dirty="0"/>
              <a:t> for matching Private key. Also UPN in AD is verified against UPN in AS-REQ. On success, the rest of the processing happens like the </a:t>
            </a:r>
            <a:r>
              <a:rPr lang="en-US" dirty="0" err="1"/>
              <a:t>SmartCard</a:t>
            </a:r>
            <a:r>
              <a:rPr lang="en-US" dirty="0"/>
              <a:t> Authentication</a:t>
            </a:r>
          </a:p>
        </p:txBody>
      </p:sp>
    </p:spTree>
    <p:extLst>
      <p:ext uri="{BB962C8B-B14F-4D97-AF65-F5344CB8AC3E}">
        <p14:creationId xmlns:p14="http://schemas.microsoft.com/office/powerpoint/2010/main" val="112980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4934-7EA2-4BE0-B94F-FE893AB33B2D}"/>
              </a:ext>
            </a:extLst>
          </p:cNvPr>
          <p:cNvSpPr>
            <a:spLocks noGrp="1"/>
          </p:cNvSpPr>
          <p:nvPr>
            <p:ph type="title"/>
          </p:nvPr>
        </p:nvSpPr>
        <p:spPr/>
        <p:txBody>
          <a:bodyPr/>
          <a:lstStyle/>
          <a:p>
            <a:r>
              <a:rPr lang="en-US" dirty="0"/>
              <a:t>Authentication Flow for Certificate Trust</a:t>
            </a:r>
          </a:p>
        </p:txBody>
      </p:sp>
      <p:sp>
        <p:nvSpPr>
          <p:cNvPr id="3" name="Content Placeholder 2">
            <a:extLst>
              <a:ext uri="{FF2B5EF4-FFF2-40B4-BE49-F238E27FC236}">
                <a16:creationId xmlns:a16="http://schemas.microsoft.com/office/drawing/2014/main" id="{18C60D7E-D650-4E33-83AE-9E7A2BC13BF1}"/>
              </a:ext>
            </a:extLst>
          </p:cNvPr>
          <p:cNvSpPr>
            <a:spLocks noGrp="1"/>
          </p:cNvSpPr>
          <p:nvPr>
            <p:ph idx="1"/>
          </p:nvPr>
        </p:nvSpPr>
        <p:spPr/>
        <p:txBody>
          <a:bodyPr/>
          <a:lstStyle/>
          <a:p>
            <a:r>
              <a:rPr lang="en-US" dirty="0"/>
              <a:t>User perform gesture  (PIN or biometric) to unlock TPM</a:t>
            </a:r>
          </a:p>
          <a:p>
            <a:r>
              <a:rPr lang="en-US" dirty="0"/>
              <a:t>Client sends AS-REQ. </a:t>
            </a:r>
            <a:r>
              <a:rPr lang="en-US" dirty="0" err="1"/>
              <a:t>Preauth</a:t>
            </a:r>
            <a:r>
              <a:rPr lang="en-US" dirty="0"/>
              <a:t> data signed with private key in the TPM. Contains the user certificate issued by Enterprise Certificate Authority (CA)</a:t>
            </a:r>
          </a:p>
          <a:p>
            <a:r>
              <a:rPr lang="en-US" dirty="0"/>
              <a:t>AS-REQ is sent to Windows Server 2016 DC (KDC)</a:t>
            </a:r>
          </a:p>
          <a:p>
            <a:r>
              <a:rPr lang="en-US" dirty="0"/>
              <a:t>The rest of the processing is like the </a:t>
            </a:r>
            <a:r>
              <a:rPr lang="en-US" dirty="0" err="1"/>
              <a:t>SmartCard</a:t>
            </a:r>
            <a:r>
              <a:rPr lang="en-US" dirty="0"/>
              <a:t> Authentication</a:t>
            </a:r>
          </a:p>
        </p:txBody>
      </p:sp>
    </p:spTree>
    <p:extLst>
      <p:ext uri="{BB962C8B-B14F-4D97-AF65-F5344CB8AC3E}">
        <p14:creationId xmlns:p14="http://schemas.microsoft.com/office/powerpoint/2010/main" val="263987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2A7F-D9D3-4720-8BF5-FAFA3544CC94}"/>
              </a:ext>
            </a:extLst>
          </p:cNvPr>
          <p:cNvSpPr>
            <a:spLocks noGrp="1"/>
          </p:cNvSpPr>
          <p:nvPr>
            <p:ph type="title"/>
          </p:nvPr>
        </p:nvSpPr>
        <p:spPr/>
        <p:txBody>
          <a:bodyPr/>
          <a:lstStyle/>
          <a:p>
            <a:r>
              <a:rPr lang="en-US" dirty="0"/>
              <a:t>Documents updated for Authentication</a:t>
            </a:r>
          </a:p>
        </p:txBody>
      </p:sp>
      <p:sp>
        <p:nvSpPr>
          <p:cNvPr id="3" name="Content Placeholder 2">
            <a:extLst>
              <a:ext uri="{FF2B5EF4-FFF2-40B4-BE49-F238E27FC236}">
                <a16:creationId xmlns:a16="http://schemas.microsoft.com/office/drawing/2014/main" id="{124052C0-B5F5-4D6C-AC6E-51BC6FCC334D}"/>
              </a:ext>
            </a:extLst>
          </p:cNvPr>
          <p:cNvSpPr>
            <a:spLocks noGrp="1"/>
          </p:cNvSpPr>
          <p:nvPr>
            <p:ph idx="1"/>
          </p:nvPr>
        </p:nvSpPr>
        <p:spPr/>
        <p:txBody>
          <a:bodyPr/>
          <a:lstStyle/>
          <a:p>
            <a:r>
              <a:rPr lang="en-US" dirty="0"/>
              <a:t>[MS-PKCA]: Public Key Cryptography for Initial Authentication (PKINIT) in Kerberos Protocol</a:t>
            </a:r>
          </a:p>
          <a:p>
            <a:pPr lvl="1"/>
            <a:r>
              <a:rPr lang="en-US" dirty="0"/>
              <a:t>For Certificate-Trust:</a:t>
            </a:r>
          </a:p>
          <a:p>
            <a:pPr lvl="2"/>
            <a:r>
              <a:rPr lang="en-US" dirty="0"/>
              <a:t>The protocol flow is same as Smart Card Authentication</a:t>
            </a:r>
          </a:p>
          <a:p>
            <a:pPr lvl="1"/>
            <a:r>
              <a:rPr lang="en-US" dirty="0"/>
              <a:t>For Key-Trust:</a:t>
            </a:r>
          </a:p>
          <a:p>
            <a:pPr lvl="2"/>
            <a:r>
              <a:rPr lang="en-US" dirty="0"/>
              <a:t>A section for Key-Trust is added in MS-PKCA (3.1.5.2.1.4 Key Trust)</a:t>
            </a:r>
          </a:p>
          <a:p>
            <a:pPr lvl="2"/>
            <a:r>
              <a:rPr lang="en-US" dirty="0"/>
              <a:t>User sends Public Key in the AS-REQ in a self-signed certificate</a:t>
            </a:r>
          </a:p>
          <a:p>
            <a:pPr lvl="2"/>
            <a:r>
              <a:rPr lang="en-US" dirty="0"/>
              <a:t>Server (WS2016 or later) ignores failure of certification chain verification and extracts the Public key from certificate</a:t>
            </a:r>
          </a:p>
          <a:p>
            <a:pPr lvl="2"/>
            <a:r>
              <a:rPr lang="en-US" dirty="0"/>
              <a:t>If the Public key matches with one of the keys in User object (</a:t>
            </a:r>
            <a:r>
              <a:rPr lang="en-US" dirty="0" err="1"/>
              <a:t>msDS-KeyCredentialLink</a:t>
            </a:r>
            <a:r>
              <a:rPr lang="en-US" dirty="0"/>
              <a:t> attribute), the server continues the processing</a:t>
            </a:r>
          </a:p>
        </p:txBody>
      </p:sp>
    </p:spTree>
    <p:extLst>
      <p:ext uri="{BB962C8B-B14F-4D97-AF65-F5344CB8AC3E}">
        <p14:creationId xmlns:p14="http://schemas.microsoft.com/office/powerpoint/2010/main" val="32379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863BA-84F8-4B1D-BF00-30D2AF2230AB}"/>
              </a:ext>
            </a:extLst>
          </p:cNvPr>
          <p:cNvSpPr>
            <a:spLocks noGrp="1"/>
          </p:cNvSpPr>
          <p:nvPr>
            <p:ph type="title"/>
          </p:nvPr>
        </p:nvSpPr>
        <p:spPr/>
        <p:txBody>
          <a:bodyPr/>
          <a:lstStyle/>
          <a:p>
            <a:r>
              <a:rPr lang="en-US" dirty="0"/>
              <a:t>Introduction</a:t>
            </a:r>
          </a:p>
        </p:txBody>
      </p:sp>
      <p:sp>
        <p:nvSpPr>
          <p:cNvPr id="5" name="Content Placeholder 4">
            <a:extLst>
              <a:ext uri="{FF2B5EF4-FFF2-40B4-BE49-F238E27FC236}">
                <a16:creationId xmlns:a16="http://schemas.microsoft.com/office/drawing/2014/main" id="{82B610B5-3023-4DAC-9ED8-A2DC10872DB1}"/>
              </a:ext>
            </a:extLst>
          </p:cNvPr>
          <p:cNvSpPr>
            <a:spLocks noGrp="1"/>
          </p:cNvSpPr>
          <p:nvPr>
            <p:ph idx="1"/>
          </p:nvPr>
        </p:nvSpPr>
        <p:spPr/>
        <p:txBody>
          <a:bodyPr/>
          <a:lstStyle/>
          <a:p>
            <a:r>
              <a:rPr lang="en-US" dirty="0"/>
              <a:t>Obaid Farooqi</a:t>
            </a:r>
          </a:p>
          <a:p>
            <a:r>
              <a:rPr lang="en-US" dirty="0"/>
              <a:t>Microsoft</a:t>
            </a:r>
          </a:p>
          <a:p>
            <a:r>
              <a:rPr lang="en-US" dirty="0"/>
              <a:t>Sr. Escalation Engineer in Developer Support: Protocols Team</a:t>
            </a:r>
          </a:p>
          <a:p>
            <a:r>
              <a:rPr lang="en-US" dirty="0"/>
              <a:t>Support Developers implementing Open Specification (</a:t>
            </a:r>
            <a:r>
              <a:rPr lang="en-US" dirty="0">
                <a:hlinkClick r:id="rId3"/>
              </a:rPr>
              <a:t>https://docs.microsoft.com/en-us/openspecs/</a:t>
            </a:r>
            <a:r>
              <a:rPr lang="en-US" dirty="0"/>
              <a:t> )</a:t>
            </a:r>
          </a:p>
          <a:p>
            <a:r>
              <a:rPr lang="en-US" dirty="0"/>
              <a:t>Questions on Open Specifications? Send an email to </a:t>
            </a:r>
            <a:r>
              <a:rPr lang="en-US" dirty="0">
                <a:hlinkClick r:id="rId4"/>
              </a:rPr>
              <a:t>dochelp@microsoft.com</a:t>
            </a:r>
            <a:endParaRPr lang="en-US" dirty="0"/>
          </a:p>
          <a:p>
            <a:endParaRPr lang="en-US" dirty="0"/>
          </a:p>
        </p:txBody>
      </p:sp>
    </p:spTree>
    <p:extLst>
      <p:ext uri="{BB962C8B-B14F-4D97-AF65-F5344CB8AC3E}">
        <p14:creationId xmlns:p14="http://schemas.microsoft.com/office/powerpoint/2010/main" val="3629905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2A7F-D9D3-4720-8BF5-FAFA3544CC94}"/>
              </a:ext>
            </a:extLst>
          </p:cNvPr>
          <p:cNvSpPr>
            <a:spLocks noGrp="1"/>
          </p:cNvSpPr>
          <p:nvPr>
            <p:ph type="title"/>
          </p:nvPr>
        </p:nvSpPr>
        <p:spPr/>
        <p:txBody>
          <a:bodyPr/>
          <a:lstStyle/>
          <a:p>
            <a:r>
              <a:rPr lang="en-US" dirty="0"/>
              <a:t>Certificate Expiration </a:t>
            </a:r>
          </a:p>
        </p:txBody>
      </p:sp>
      <p:sp>
        <p:nvSpPr>
          <p:cNvPr id="3" name="Content Placeholder 2">
            <a:extLst>
              <a:ext uri="{FF2B5EF4-FFF2-40B4-BE49-F238E27FC236}">
                <a16:creationId xmlns:a16="http://schemas.microsoft.com/office/drawing/2014/main" id="{124052C0-B5F5-4D6C-AC6E-51BC6FCC334D}"/>
              </a:ext>
            </a:extLst>
          </p:cNvPr>
          <p:cNvSpPr>
            <a:spLocks noGrp="1"/>
          </p:cNvSpPr>
          <p:nvPr>
            <p:ph idx="1"/>
          </p:nvPr>
        </p:nvSpPr>
        <p:spPr/>
        <p:txBody>
          <a:bodyPr/>
          <a:lstStyle/>
          <a:p>
            <a:r>
              <a:rPr lang="en-US" dirty="0"/>
              <a:t>Applies to Certificate Trust only</a:t>
            </a:r>
          </a:p>
          <a:p>
            <a:r>
              <a:rPr lang="en-US" dirty="0"/>
              <a:t>Certificate is automatically renewed before it expires </a:t>
            </a:r>
          </a:p>
          <a:p>
            <a:r>
              <a:rPr lang="en-US" dirty="0"/>
              <a:t>The following Group Policy setting is configured for automatic renewal:</a:t>
            </a:r>
          </a:p>
          <a:p>
            <a:pPr lvl="1"/>
            <a:r>
              <a:rPr lang="en-US" sz="2000" b="1" dirty="0"/>
              <a:t>Certificate Services Client – Auto-Enrollment </a:t>
            </a:r>
            <a:r>
              <a:rPr lang="en-US" sz="2000" dirty="0"/>
              <a:t>under</a:t>
            </a:r>
            <a:br>
              <a:rPr lang="en-US" sz="2000" dirty="0"/>
            </a:br>
            <a:r>
              <a:rPr lang="en-US" sz="2000" b="1" dirty="0"/>
              <a:t>User Configuration&gt;Policies&gt;Windows Settings &gt;Security Settings&gt;Public Key Policies</a:t>
            </a:r>
          </a:p>
          <a:p>
            <a:pPr lvl="1"/>
            <a:r>
              <a:rPr lang="en-US" sz="2000" dirty="0"/>
              <a:t>Details at </a:t>
            </a:r>
            <a:r>
              <a:rPr lang="en-US" sz="2000" dirty="0">
                <a:hlinkClick r:id="rId2"/>
              </a:rPr>
              <a:t>https://docs.microsoft.com/en-us/windows/security/identity-protection/hello-for-business/hello-cert-trust-policy-settings</a:t>
            </a:r>
            <a:r>
              <a:rPr lang="en-US" sz="2000" dirty="0"/>
              <a:t> </a:t>
            </a:r>
          </a:p>
          <a:p>
            <a:r>
              <a:rPr lang="en-US" dirty="0"/>
              <a:t>Password expiration has no effect on user authentication certificate and vice versa</a:t>
            </a:r>
          </a:p>
        </p:txBody>
      </p:sp>
    </p:spTree>
    <p:extLst>
      <p:ext uri="{BB962C8B-B14F-4D97-AF65-F5344CB8AC3E}">
        <p14:creationId xmlns:p14="http://schemas.microsoft.com/office/powerpoint/2010/main" val="4068127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92B7-FEA8-4257-A73B-C5EDC4216745}"/>
              </a:ext>
            </a:extLst>
          </p:cNvPr>
          <p:cNvSpPr>
            <a:spLocks noGrp="1"/>
          </p:cNvSpPr>
          <p:nvPr>
            <p:ph type="title"/>
          </p:nvPr>
        </p:nvSpPr>
        <p:spPr/>
        <p:txBody>
          <a:bodyPr/>
          <a:lstStyle/>
          <a:p>
            <a:r>
              <a:rPr lang="en-US" dirty="0"/>
              <a:t>Refences</a:t>
            </a:r>
          </a:p>
        </p:txBody>
      </p:sp>
      <p:sp>
        <p:nvSpPr>
          <p:cNvPr id="3" name="Content Placeholder 2">
            <a:extLst>
              <a:ext uri="{FF2B5EF4-FFF2-40B4-BE49-F238E27FC236}">
                <a16:creationId xmlns:a16="http://schemas.microsoft.com/office/drawing/2014/main" id="{9582D514-E3D7-4D67-81E3-0A76F37ACE81}"/>
              </a:ext>
            </a:extLst>
          </p:cNvPr>
          <p:cNvSpPr>
            <a:spLocks noGrp="1"/>
          </p:cNvSpPr>
          <p:nvPr>
            <p:ph idx="1"/>
          </p:nvPr>
        </p:nvSpPr>
        <p:spPr/>
        <p:txBody>
          <a:bodyPr/>
          <a:lstStyle/>
          <a:p>
            <a:r>
              <a:rPr lang="en-US" dirty="0"/>
              <a:t>Windows Hello for Business Reference</a:t>
            </a:r>
          </a:p>
          <a:p>
            <a:pPr marL="457200" lvl="1" indent="0">
              <a:buNone/>
            </a:pPr>
            <a:r>
              <a:rPr lang="en-US" dirty="0">
                <a:hlinkClick r:id="rId2"/>
              </a:rPr>
              <a:t>https://docs.microsoft.com/en-us/windows/security/identity-protection/hello-for-business</a:t>
            </a:r>
            <a:r>
              <a:rPr lang="en-US">
                <a:hlinkClick r:id="rId2"/>
              </a:rPr>
              <a:t>/hello-identity-verification</a:t>
            </a:r>
            <a:r>
              <a:rPr lang="en-US"/>
              <a:t> </a:t>
            </a:r>
            <a:endParaRPr lang="en-US" dirty="0"/>
          </a:p>
        </p:txBody>
      </p:sp>
    </p:spTree>
    <p:extLst>
      <p:ext uri="{BB962C8B-B14F-4D97-AF65-F5344CB8AC3E}">
        <p14:creationId xmlns:p14="http://schemas.microsoft.com/office/powerpoint/2010/main" val="2363781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1F83-DE1D-44DA-8FB1-9CF919CF9ABB}"/>
              </a:ext>
            </a:extLst>
          </p:cNvPr>
          <p:cNvSpPr>
            <a:spLocks noGrp="1"/>
          </p:cNvSpPr>
          <p:nvPr>
            <p:ph type="ctrTitle"/>
          </p:nvPr>
        </p:nvSpPr>
        <p:spPr>
          <a:xfrm>
            <a:off x="1524000" y="1122363"/>
            <a:ext cx="9144000" cy="2387600"/>
          </a:xfrm>
        </p:spPr>
        <p:txBody>
          <a:bodyPr/>
          <a:lstStyle/>
          <a:p>
            <a:r>
              <a:rPr lang="en-US" dirty="0"/>
              <a:t>Thank You!</a:t>
            </a:r>
          </a:p>
        </p:txBody>
      </p:sp>
      <p:sp>
        <p:nvSpPr>
          <p:cNvPr id="3" name="Subtitle 2">
            <a:extLst>
              <a:ext uri="{FF2B5EF4-FFF2-40B4-BE49-F238E27FC236}">
                <a16:creationId xmlns:a16="http://schemas.microsoft.com/office/drawing/2014/main" id="{4A87C1E4-63AE-4C1C-A9C6-5D0476D2F174}"/>
              </a:ext>
            </a:extLst>
          </p:cNvPr>
          <p:cNvSpPr>
            <a:spLocks noGrp="1"/>
          </p:cNvSpPr>
          <p:nvPr>
            <p:ph type="subTitle" idx="4294967295"/>
          </p:nvPr>
        </p:nvSpPr>
        <p:spPr>
          <a:xfrm>
            <a:off x="1524000" y="3602038"/>
            <a:ext cx="9144000" cy="1655762"/>
          </a:xfrm>
          <a:prstGeom prst="rect">
            <a:avLst/>
          </a:prstGeom>
        </p:spPr>
        <p:txBody>
          <a:bodyPr/>
          <a:lstStyle/>
          <a:p>
            <a:pPr marL="0" indent="0" algn="r">
              <a:buNone/>
            </a:pPr>
            <a:r>
              <a:rPr lang="en-US" dirty="0"/>
              <a:t>Questions?</a:t>
            </a:r>
          </a:p>
        </p:txBody>
      </p:sp>
    </p:spTree>
    <p:extLst>
      <p:ext uri="{BB962C8B-B14F-4D97-AF65-F5344CB8AC3E}">
        <p14:creationId xmlns:p14="http://schemas.microsoft.com/office/powerpoint/2010/main" val="249528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838200" y="742950"/>
            <a:ext cx="10515600" cy="4676775"/>
          </a:xfrm>
        </p:spPr>
        <p:txBody>
          <a:bodyPr>
            <a:normAutofit/>
          </a:bodyPr>
          <a:lstStyle/>
          <a:p>
            <a:pPr algn="ctr"/>
            <a:r>
              <a:rPr lang="en-US" sz="6600" dirty="0"/>
              <a:t>Samba IO Lab</a:t>
            </a:r>
            <a:br>
              <a:rPr lang="en-US" sz="6600" dirty="0"/>
            </a:br>
            <a:br>
              <a:rPr lang="en-US" dirty="0"/>
            </a:br>
            <a:r>
              <a:rPr lang="en-US" dirty="0"/>
              <a:t> </a:t>
            </a:r>
            <a:r>
              <a:rPr lang="en-US" sz="5400" dirty="0"/>
              <a:t>September 16-22, 2019</a:t>
            </a:r>
            <a:br>
              <a:rPr lang="en-US" sz="5400" dirty="0"/>
            </a:br>
            <a:r>
              <a:rPr lang="en-US" sz="5400" dirty="0"/>
              <a:t>Microsoft Campus</a:t>
            </a:r>
            <a:br>
              <a:rPr lang="en-US" sz="5400" dirty="0"/>
            </a:br>
            <a:r>
              <a:rPr lang="en-US" sz="5400" dirty="0"/>
              <a:t>Redmond, WA</a:t>
            </a:r>
            <a:endParaRPr lang="en-US" sz="5400" dirty="0">
              <a:solidFill>
                <a:schemeClr val="tx1"/>
              </a:solidFill>
              <a:effectLst/>
            </a:endParaRPr>
          </a:p>
        </p:txBody>
      </p:sp>
    </p:spTree>
    <p:extLst>
      <p:ext uri="{BB962C8B-B14F-4D97-AF65-F5344CB8AC3E}">
        <p14:creationId xmlns:p14="http://schemas.microsoft.com/office/powerpoint/2010/main" val="256169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AACFC-D6CA-4B9F-A5B5-C4C658CBDE87}"/>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9949E3F2-CCC8-41E0-8F13-B3D16282EA5A}"/>
              </a:ext>
            </a:extLst>
          </p:cNvPr>
          <p:cNvSpPr>
            <a:spLocks noGrp="1"/>
          </p:cNvSpPr>
          <p:nvPr>
            <p:ph idx="1"/>
          </p:nvPr>
        </p:nvSpPr>
        <p:spPr/>
        <p:txBody>
          <a:bodyPr/>
          <a:lstStyle/>
          <a:p>
            <a:r>
              <a:rPr lang="en-US" dirty="0"/>
              <a:t>What is Windows Hello for Business (WHFB)?</a:t>
            </a:r>
          </a:p>
          <a:p>
            <a:r>
              <a:rPr lang="en-US" dirty="0"/>
              <a:t>Provisioning of WHFB</a:t>
            </a:r>
          </a:p>
          <a:p>
            <a:r>
              <a:rPr lang="en-US" dirty="0"/>
              <a:t>Authentication in WHFB</a:t>
            </a:r>
          </a:p>
          <a:p>
            <a:r>
              <a:rPr lang="en-US" dirty="0"/>
              <a:t>Q&amp;A</a:t>
            </a:r>
          </a:p>
          <a:p>
            <a:endParaRPr lang="en-US" dirty="0"/>
          </a:p>
          <a:p>
            <a:endParaRPr lang="en-US" dirty="0"/>
          </a:p>
        </p:txBody>
      </p:sp>
    </p:spTree>
    <p:extLst>
      <p:ext uri="{BB962C8B-B14F-4D97-AF65-F5344CB8AC3E}">
        <p14:creationId xmlns:p14="http://schemas.microsoft.com/office/powerpoint/2010/main" val="70711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solidFill>
                  <a:schemeClr val="tx1"/>
                </a:solidFill>
                <a:effectLst/>
              </a:rPr>
              <a:t>What is Windows Hello for Business (WHFB)?</a:t>
            </a:r>
          </a:p>
        </p:txBody>
      </p:sp>
      <p:sp>
        <p:nvSpPr>
          <p:cNvPr id="5" name="Content Placeholder 4">
            <a:extLst>
              <a:ext uri="{FF2B5EF4-FFF2-40B4-BE49-F238E27FC236}">
                <a16:creationId xmlns:a16="http://schemas.microsoft.com/office/drawing/2014/main" id="{06E9D7F5-471F-41B5-B66D-281DA8C8121E}"/>
              </a:ext>
            </a:extLst>
          </p:cNvPr>
          <p:cNvSpPr>
            <a:spLocks noGrp="1"/>
          </p:cNvSpPr>
          <p:nvPr>
            <p:ph idx="1"/>
          </p:nvPr>
        </p:nvSpPr>
        <p:spPr/>
        <p:txBody>
          <a:bodyPr/>
          <a:lstStyle/>
          <a:p>
            <a:r>
              <a:rPr lang="en-US" dirty="0"/>
              <a:t>A new way of logging in to Windows devices</a:t>
            </a:r>
          </a:p>
          <a:p>
            <a:r>
              <a:rPr lang="en-US" dirty="0"/>
              <a:t>Uses Gestures (PIN, Finger Prints, Face Recognition) instead of password</a:t>
            </a:r>
          </a:p>
          <a:p>
            <a:r>
              <a:rPr lang="en-US" dirty="0"/>
              <a:t>Uses Asymmetric keys for Authentication</a:t>
            </a:r>
          </a:p>
          <a:p>
            <a:r>
              <a:rPr lang="en-US" dirty="0"/>
              <a:t>Gestures are not passwords;  they unlock TPM</a:t>
            </a:r>
          </a:p>
          <a:p>
            <a:r>
              <a:rPr lang="en-US" dirty="0"/>
              <a:t>Two-factor Authentication. Something you have: Device, something you know: Gesture</a:t>
            </a:r>
          </a:p>
          <a:p>
            <a:r>
              <a:rPr lang="en-US" dirty="0"/>
              <a:t>Uses TPM for storing Private key. Even the OS does not know the Private key.</a:t>
            </a:r>
          </a:p>
          <a:p>
            <a:r>
              <a:rPr lang="en-US" dirty="0"/>
              <a:t>Domain controllers have knowledge of Public key only. If DC gets compromised, all a hacker gets is public keys</a:t>
            </a:r>
          </a:p>
        </p:txBody>
      </p:sp>
    </p:spTree>
    <p:extLst>
      <p:ext uri="{BB962C8B-B14F-4D97-AF65-F5344CB8AC3E}">
        <p14:creationId xmlns:p14="http://schemas.microsoft.com/office/powerpoint/2010/main" val="121919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ADDF-0DD4-45BC-8DB0-4D8ABF44636D}"/>
              </a:ext>
            </a:extLst>
          </p:cNvPr>
          <p:cNvSpPr>
            <a:spLocks noGrp="1"/>
          </p:cNvSpPr>
          <p:nvPr>
            <p:ph type="title"/>
          </p:nvPr>
        </p:nvSpPr>
        <p:spPr/>
        <p:txBody>
          <a:bodyPr/>
          <a:lstStyle/>
          <a:p>
            <a:endParaRPr lang="en-US"/>
          </a:p>
        </p:txBody>
      </p:sp>
      <p:pic>
        <p:nvPicPr>
          <p:cNvPr id="4" name="14850">
            <a:hlinkClick r:id="" action="ppaction://media"/>
            <a:extLst>
              <a:ext uri="{FF2B5EF4-FFF2-40B4-BE49-F238E27FC236}">
                <a16:creationId xmlns:a16="http://schemas.microsoft.com/office/drawing/2014/main" id="{84CE3D31-FE97-4E73-850D-107449B978FA}"/>
              </a:ext>
            </a:extLst>
          </p:cNvPr>
          <p:cNvPicPr>
            <a:picLocks noGrp="1" noChangeAspect="1"/>
          </p:cNvPicPr>
          <p:nvPr>
            <p:ph idx="1"/>
            <a:videoFile r:link="rId1"/>
            <p:extLst>
              <p:ext uri="{DAA4B4D4-6D71-4841-9C94-3DE7FCFB9230}">
                <p14:media xmlns:p14="http://schemas.microsoft.com/office/powerpoint/2010/main" r:embed="rId2">
                  <p14:trim end="14267"/>
                </p14:media>
              </p:ext>
            </p:extLst>
          </p:nvPr>
        </p:nvPicPr>
        <p:blipFill>
          <a:blip r:embed="rId5"/>
          <a:stretch>
            <a:fillRect/>
          </a:stretch>
        </p:blipFill>
        <p:spPr>
          <a:xfrm>
            <a:off x="0" y="0"/>
            <a:ext cx="12192000" cy="6850232"/>
          </a:xfrm>
        </p:spPr>
      </p:pic>
    </p:spTree>
    <p:extLst>
      <p:ext uri="{BB962C8B-B14F-4D97-AF65-F5344CB8AC3E}">
        <p14:creationId xmlns:p14="http://schemas.microsoft.com/office/powerpoint/2010/main" val="7608190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4788-38D1-4E23-8434-38B9C6F5B570}"/>
              </a:ext>
            </a:extLst>
          </p:cNvPr>
          <p:cNvSpPr>
            <a:spLocks noGrp="1"/>
          </p:cNvSpPr>
          <p:nvPr>
            <p:ph type="title"/>
          </p:nvPr>
        </p:nvSpPr>
        <p:spPr/>
        <p:txBody>
          <a:bodyPr/>
          <a:lstStyle/>
          <a:p>
            <a:r>
              <a:rPr lang="en-US" dirty="0"/>
              <a:t>Trust Modes</a:t>
            </a:r>
          </a:p>
        </p:txBody>
      </p:sp>
      <p:sp>
        <p:nvSpPr>
          <p:cNvPr id="3" name="Content Placeholder 2">
            <a:extLst>
              <a:ext uri="{FF2B5EF4-FFF2-40B4-BE49-F238E27FC236}">
                <a16:creationId xmlns:a16="http://schemas.microsoft.com/office/drawing/2014/main" id="{71D1B571-43B7-4814-9FAE-C213BE8DA27C}"/>
              </a:ext>
            </a:extLst>
          </p:cNvPr>
          <p:cNvSpPr>
            <a:spLocks noGrp="1"/>
          </p:cNvSpPr>
          <p:nvPr>
            <p:ph idx="1"/>
          </p:nvPr>
        </p:nvSpPr>
        <p:spPr/>
        <p:txBody>
          <a:bodyPr/>
          <a:lstStyle/>
          <a:p>
            <a:r>
              <a:rPr lang="en-US" dirty="0"/>
              <a:t>WHFB uses Two types of Trust Modes</a:t>
            </a:r>
          </a:p>
          <a:p>
            <a:r>
              <a:rPr lang="en-US" dirty="0"/>
              <a:t>Key Trust</a:t>
            </a:r>
          </a:p>
          <a:p>
            <a:pPr lvl="1"/>
            <a:r>
              <a:rPr lang="en-US" dirty="0"/>
              <a:t>Uses Key-pair for Authentication</a:t>
            </a:r>
          </a:p>
          <a:p>
            <a:pPr lvl="1"/>
            <a:r>
              <a:rPr lang="en-US" dirty="0"/>
              <a:t>Client uses self-signed certificates.</a:t>
            </a:r>
          </a:p>
          <a:p>
            <a:r>
              <a:rPr lang="en-US" dirty="0"/>
              <a:t>Certificate Trust</a:t>
            </a:r>
          </a:p>
          <a:p>
            <a:pPr lvl="1"/>
            <a:r>
              <a:rPr lang="en-US" dirty="0"/>
              <a:t>Uses Key-pair for Authentication</a:t>
            </a:r>
          </a:p>
          <a:p>
            <a:pPr lvl="1"/>
            <a:r>
              <a:rPr lang="en-US" dirty="0"/>
              <a:t>Uses Certificates issued by Enterprise Certification Authority for Authentication (like Smart Card)</a:t>
            </a:r>
          </a:p>
        </p:txBody>
      </p:sp>
    </p:spTree>
    <p:extLst>
      <p:ext uri="{BB962C8B-B14F-4D97-AF65-F5344CB8AC3E}">
        <p14:creationId xmlns:p14="http://schemas.microsoft.com/office/powerpoint/2010/main" val="2600318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Word"/>
      </p:transition>
    </mc:Choice>
    <mc:Fallback>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8200-723A-42E2-9B15-99A77A0213C1}"/>
              </a:ext>
            </a:extLst>
          </p:cNvPr>
          <p:cNvSpPr>
            <a:spLocks noGrp="1"/>
          </p:cNvSpPr>
          <p:nvPr>
            <p:ph type="title"/>
          </p:nvPr>
        </p:nvSpPr>
        <p:spPr/>
        <p:txBody>
          <a:bodyPr/>
          <a:lstStyle/>
          <a:p>
            <a:r>
              <a:rPr lang="en-US" dirty="0"/>
              <a:t>Software Requirements</a:t>
            </a:r>
          </a:p>
        </p:txBody>
      </p:sp>
      <p:graphicFrame>
        <p:nvGraphicFramePr>
          <p:cNvPr id="4" name="Content Placeholder 3">
            <a:extLst>
              <a:ext uri="{FF2B5EF4-FFF2-40B4-BE49-F238E27FC236}">
                <a16:creationId xmlns:a16="http://schemas.microsoft.com/office/drawing/2014/main" id="{773829A8-8360-4701-8635-21211B4BF1AA}"/>
              </a:ext>
            </a:extLst>
          </p:cNvPr>
          <p:cNvGraphicFramePr>
            <a:graphicFrameLocks noGrp="1"/>
          </p:cNvGraphicFramePr>
          <p:nvPr>
            <p:ph idx="1"/>
            <p:extLst>
              <p:ext uri="{D42A27DB-BD31-4B8C-83A1-F6EECF244321}">
                <p14:modId xmlns:p14="http://schemas.microsoft.com/office/powerpoint/2010/main" val="2105733629"/>
              </p:ext>
            </p:extLst>
          </p:nvPr>
        </p:nvGraphicFramePr>
        <p:xfrm>
          <a:off x="161925" y="1163637"/>
          <a:ext cx="11774262" cy="4992233"/>
        </p:xfrm>
        <a:graphic>
          <a:graphicData uri="http://schemas.openxmlformats.org/drawingml/2006/table">
            <a:tbl>
              <a:tblPr firstRow="1" bandRow="1">
                <a:tableStyleId>{073A0DAA-6AF3-43AB-8588-CEC1D06C72B9}</a:tableStyleId>
              </a:tblPr>
              <a:tblGrid>
                <a:gridCol w="5887131">
                  <a:extLst>
                    <a:ext uri="{9D8B030D-6E8A-4147-A177-3AD203B41FA5}">
                      <a16:colId xmlns:a16="http://schemas.microsoft.com/office/drawing/2014/main" val="1681887169"/>
                    </a:ext>
                  </a:extLst>
                </a:gridCol>
                <a:gridCol w="5887131">
                  <a:extLst>
                    <a:ext uri="{9D8B030D-6E8A-4147-A177-3AD203B41FA5}">
                      <a16:colId xmlns:a16="http://schemas.microsoft.com/office/drawing/2014/main" val="4253391873"/>
                    </a:ext>
                  </a:extLst>
                </a:gridCol>
              </a:tblGrid>
              <a:tr h="509697">
                <a:tc>
                  <a:txBody>
                    <a:bodyPr/>
                    <a:lstStyle/>
                    <a:p>
                      <a:r>
                        <a:rPr lang="en-US" dirty="0"/>
                        <a:t>Key Trust</a:t>
                      </a:r>
                    </a:p>
                  </a:txBody>
                  <a:tcPr/>
                </a:tc>
                <a:tc>
                  <a:txBody>
                    <a:bodyPr/>
                    <a:lstStyle/>
                    <a:p>
                      <a:r>
                        <a:rPr lang="en-US" dirty="0"/>
                        <a:t>Certificate Trust</a:t>
                      </a:r>
                    </a:p>
                  </a:txBody>
                  <a:tcPr/>
                </a:tc>
                <a:extLst>
                  <a:ext uri="{0D108BD9-81ED-4DB2-BD59-A6C34878D82A}">
                    <a16:rowId xmlns:a16="http://schemas.microsoft.com/office/drawing/2014/main" val="2299393139"/>
                  </a:ext>
                </a:extLst>
              </a:tr>
              <a:tr h="586500">
                <a:tc>
                  <a:txBody>
                    <a:bodyPr/>
                    <a:lstStyle/>
                    <a:p>
                      <a:pPr fontAlgn="t"/>
                      <a:r>
                        <a:rPr lang="en-US" dirty="0">
                          <a:effectLst/>
                        </a:rPr>
                        <a:t>Windows 10, version 1703 or later</a:t>
                      </a:r>
                    </a:p>
                  </a:txBody>
                  <a:tcPr marL="101600" marR="101600" marT="76200" marB="76200"/>
                </a:tc>
                <a:tc>
                  <a:txBody>
                    <a:bodyPr/>
                    <a:lstStyle/>
                    <a:p>
                      <a:pPr fontAlgn="t"/>
                      <a:r>
                        <a:rPr lang="en-US">
                          <a:effectLst/>
                        </a:rPr>
                        <a:t>Windows 10, version 1703 or later</a:t>
                      </a:r>
                    </a:p>
                  </a:txBody>
                  <a:tcPr marL="101600" marR="101600" marT="76200" marB="76200"/>
                </a:tc>
                <a:extLst>
                  <a:ext uri="{0D108BD9-81ED-4DB2-BD59-A6C34878D82A}">
                    <a16:rowId xmlns:a16="http://schemas.microsoft.com/office/drawing/2014/main" val="786196057"/>
                  </a:ext>
                </a:extLst>
              </a:tr>
              <a:tr h="586500">
                <a:tc>
                  <a:txBody>
                    <a:bodyPr/>
                    <a:lstStyle/>
                    <a:p>
                      <a:pPr fontAlgn="t"/>
                      <a:r>
                        <a:rPr lang="en-US">
                          <a:effectLst/>
                        </a:rPr>
                        <a:t>Windows Server 2016 Schema</a:t>
                      </a:r>
                    </a:p>
                  </a:txBody>
                  <a:tcPr marL="101600" marR="101600" marT="76200" marB="76200"/>
                </a:tc>
                <a:tc>
                  <a:txBody>
                    <a:bodyPr/>
                    <a:lstStyle/>
                    <a:p>
                      <a:pPr fontAlgn="t"/>
                      <a:r>
                        <a:rPr lang="en-US">
                          <a:effectLst/>
                        </a:rPr>
                        <a:t>Windows Server 2016 Schema</a:t>
                      </a:r>
                    </a:p>
                  </a:txBody>
                  <a:tcPr marL="101600" marR="101600" marT="76200" marB="76200"/>
                </a:tc>
                <a:extLst>
                  <a:ext uri="{0D108BD9-81ED-4DB2-BD59-A6C34878D82A}">
                    <a16:rowId xmlns:a16="http://schemas.microsoft.com/office/drawing/2014/main" val="2668376003"/>
                  </a:ext>
                </a:extLst>
              </a:tr>
              <a:tr h="586500">
                <a:tc>
                  <a:txBody>
                    <a:bodyPr/>
                    <a:lstStyle/>
                    <a:p>
                      <a:pPr fontAlgn="t"/>
                      <a:r>
                        <a:rPr lang="en-US">
                          <a:effectLst/>
                        </a:rPr>
                        <a:t>Windows Server 2008 R2 Domain/Forest functional level</a:t>
                      </a:r>
                    </a:p>
                  </a:txBody>
                  <a:tcPr marL="101600" marR="101600" marT="76200" marB="76200"/>
                </a:tc>
                <a:tc>
                  <a:txBody>
                    <a:bodyPr/>
                    <a:lstStyle/>
                    <a:p>
                      <a:pPr fontAlgn="t"/>
                      <a:r>
                        <a:rPr lang="en-US">
                          <a:effectLst/>
                        </a:rPr>
                        <a:t>Windows Server 2008 R2 Domain/Forest functional level</a:t>
                      </a:r>
                    </a:p>
                  </a:txBody>
                  <a:tcPr marL="101600" marR="101600" marT="76200" marB="76200"/>
                </a:tc>
                <a:extLst>
                  <a:ext uri="{0D108BD9-81ED-4DB2-BD59-A6C34878D82A}">
                    <a16:rowId xmlns:a16="http://schemas.microsoft.com/office/drawing/2014/main" val="1478039279"/>
                  </a:ext>
                </a:extLst>
              </a:tr>
              <a:tr h="586500">
                <a:tc>
                  <a:txBody>
                    <a:bodyPr/>
                    <a:lstStyle/>
                    <a:p>
                      <a:pPr fontAlgn="t"/>
                      <a:r>
                        <a:rPr lang="en-US">
                          <a:effectLst/>
                        </a:rPr>
                        <a:t>Windows Server 2016 or later Domain Controllers</a:t>
                      </a:r>
                    </a:p>
                  </a:txBody>
                  <a:tcPr marL="101600" marR="101600" marT="76200" marB="76200"/>
                </a:tc>
                <a:tc>
                  <a:txBody>
                    <a:bodyPr/>
                    <a:lstStyle/>
                    <a:p>
                      <a:pPr fontAlgn="t"/>
                      <a:r>
                        <a:rPr lang="en-US">
                          <a:effectLst/>
                        </a:rPr>
                        <a:t>Windows Server 2008 R2 or later Domain Controllers</a:t>
                      </a:r>
                    </a:p>
                  </a:txBody>
                  <a:tcPr marL="101600" marR="101600" marT="76200" marB="76200"/>
                </a:tc>
                <a:extLst>
                  <a:ext uri="{0D108BD9-81ED-4DB2-BD59-A6C34878D82A}">
                    <a16:rowId xmlns:a16="http://schemas.microsoft.com/office/drawing/2014/main" val="1361451477"/>
                  </a:ext>
                </a:extLst>
              </a:tr>
              <a:tr h="586500">
                <a:tc>
                  <a:txBody>
                    <a:bodyPr/>
                    <a:lstStyle/>
                    <a:p>
                      <a:pPr fontAlgn="t"/>
                      <a:r>
                        <a:rPr lang="en-US">
                          <a:effectLst/>
                        </a:rPr>
                        <a:t>Windows Server 2012 or later Certificate Authority</a:t>
                      </a:r>
                    </a:p>
                  </a:txBody>
                  <a:tcPr marL="101600" marR="101600" marT="76200" marB="76200"/>
                </a:tc>
                <a:tc>
                  <a:txBody>
                    <a:bodyPr/>
                    <a:lstStyle/>
                    <a:p>
                      <a:pPr fontAlgn="t"/>
                      <a:r>
                        <a:rPr lang="en-US">
                          <a:effectLst/>
                        </a:rPr>
                        <a:t>Windows Server 2012 or later Certificate Authority</a:t>
                      </a:r>
                    </a:p>
                  </a:txBody>
                  <a:tcPr marL="101600" marR="101600" marT="76200" marB="76200"/>
                </a:tc>
                <a:extLst>
                  <a:ext uri="{0D108BD9-81ED-4DB2-BD59-A6C34878D82A}">
                    <a16:rowId xmlns:a16="http://schemas.microsoft.com/office/drawing/2014/main" val="2675682893"/>
                  </a:ext>
                </a:extLst>
              </a:tr>
              <a:tr h="586500">
                <a:tc>
                  <a:txBody>
                    <a:bodyPr/>
                    <a:lstStyle/>
                    <a:p>
                      <a:pPr fontAlgn="t"/>
                      <a:r>
                        <a:rPr lang="en-US">
                          <a:effectLst/>
                        </a:rPr>
                        <a:t>Windows Server 2016 AD FS with </a:t>
                      </a:r>
                      <a:r>
                        <a:rPr lang="en-US" u="none" strike="noStrike">
                          <a:effectLst/>
                          <a:hlinkClick r:id="rId3"/>
                        </a:rPr>
                        <a:t>KB4088889 update</a:t>
                      </a:r>
                      <a:endParaRPr lang="en-US">
                        <a:effectLst/>
                      </a:endParaRPr>
                    </a:p>
                  </a:txBody>
                  <a:tcPr marL="101600" marR="101600" marT="76200" marB="76200"/>
                </a:tc>
                <a:tc>
                  <a:txBody>
                    <a:bodyPr/>
                    <a:lstStyle/>
                    <a:p>
                      <a:pPr fontAlgn="t"/>
                      <a:r>
                        <a:rPr lang="en-US">
                          <a:effectLst/>
                        </a:rPr>
                        <a:t>Windows Server 2016 AD FS with </a:t>
                      </a:r>
                      <a:r>
                        <a:rPr lang="en-US" u="none" strike="noStrike">
                          <a:effectLst/>
                          <a:hlinkClick r:id="rId3"/>
                        </a:rPr>
                        <a:t>KB4088889 update</a:t>
                      </a:r>
                      <a:endParaRPr lang="en-US">
                        <a:effectLst/>
                      </a:endParaRPr>
                    </a:p>
                  </a:txBody>
                  <a:tcPr marL="101600" marR="101600" marT="76200" marB="76200"/>
                </a:tc>
                <a:extLst>
                  <a:ext uri="{0D108BD9-81ED-4DB2-BD59-A6C34878D82A}">
                    <a16:rowId xmlns:a16="http://schemas.microsoft.com/office/drawing/2014/main" val="262755189"/>
                  </a:ext>
                </a:extLst>
              </a:tr>
              <a:tr h="963536">
                <a:tc>
                  <a:txBody>
                    <a:bodyPr/>
                    <a:lstStyle/>
                    <a:p>
                      <a:pPr fontAlgn="t"/>
                      <a:r>
                        <a:rPr lang="en-US">
                          <a:effectLst/>
                        </a:rPr>
                        <a:t>AD FS with Azure MFA Server, or</a:t>
                      </a:r>
                      <a:br>
                        <a:rPr lang="en-US">
                          <a:effectLst/>
                        </a:rPr>
                      </a:br>
                      <a:r>
                        <a:rPr lang="en-US">
                          <a:effectLst/>
                        </a:rPr>
                        <a:t>AD FS with 3rd Party MFA Adapter</a:t>
                      </a:r>
                    </a:p>
                  </a:txBody>
                  <a:tcPr marL="101600" marR="101600" marT="76200" marB="76200"/>
                </a:tc>
                <a:tc>
                  <a:txBody>
                    <a:bodyPr/>
                    <a:lstStyle/>
                    <a:p>
                      <a:pPr fontAlgn="t"/>
                      <a:r>
                        <a:rPr lang="en-US" dirty="0">
                          <a:effectLst/>
                        </a:rPr>
                        <a:t>AD FS with Azure MFA Server, or</a:t>
                      </a:r>
                      <a:br>
                        <a:rPr lang="en-US" dirty="0">
                          <a:effectLst/>
                        </a:rPr>
                      </a:br>
                      <a:r>
                        <a:rPr lang="en-US" dirty="0">
                          <a:effectLst/>
                        </a:rPr>
                        <a:t>AD FS with 3rd Party MFA Adapter</a:t>
                      </a:r>
                    </a:p>
                  </a:txBody>
                  <a:tcPr marL="101600" marR="101600" marT="76200" marB="76200"/>
                </a:tc>
                <a:extLst>
                  <a:ext uri="{0D108BD9-81ED-4DB2-BD59-A6C34878D82A}">
                    <a16:rowId xmlns:a16="http://schemas.microsoft.com/office/drawing/2014/main" val="228652574"/>
                  </a:ext>
                </a:extLst>
              </a:tr>
            </a:tbl>
          </a:graphicData>
        </a:graphic>
      </p:graphicFrame>
      <p:sp>
        <p:nvSpPr>
          <p:cNvPr id="3" name="Arrow: Left 2">
            <a:extLst>
              <a:ext uri="{FF2B5EF4-FFF2-40B4-BE49-F238E27FC236}">
                <a16:creationId xmlns:a16="http://schemas.microsoft.com/office/drawing/2014/main" id="{6B09C26C-EEB7-4BF3-8C13-E1787D724F91}"/>
              </a:ext>
            </a:extLst>
          </p:cNvPr>
          <p:cNvSpPr/>
          <p:nvPr/>
        </p:nvSpPr>
        <p:spPr>
          <a:xfrm rot="19298193">
            <a:off x="1934935" y="2294163"/>
            <a:ext cx="2767693"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B47E3C29-6454-4C76-B44E-262B19C1FA44}"/>
              </a:ext>
            </a:extLst>
          </p:cNvPr>
          <p:cNvSpPr/>
          <p:nvPr/>
        </p:nvSpPr>
        <p:spPr>
          <a:xfrm rot="19298193">
            <a:off x="7745185" y="2294164"/>
            <a:ext cx="2767693"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60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AACFC-D6CA-4B9F-A5B5-C4C658CBDE87}"/>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9949E3F2-CCC8-41E0-8F13-B3D16282EA5A}"/>
              </a:ext>
            </a:extLst>
          </p:cNvPr>
          <p:cNvSpPr>
            <a:spLocks noGrp="1"/>
          </p:cNvSpPr>
          <p:nvPr>
            <p:ph idx="1"/>
          </p:nvPr>
        </p:nvSpPr>
        <p:spPr/>
        <p:txBody>
          <a:bodyPr/>
          <a:lstStyle/>
          <a:p>
            <a:r>
              <a:rPr lang="en-US" dirty="0">
                <a:solidFill>
                  <a:schemeClr val="accent3"/>
                </a:solidFill>
              </a:rPr>
              <a:t>What is Windows Hello for Business (WHFB)?</a:t>
            </a:r>
          </a:p>
          <a:p>
            <a:r>
              <a:rPr lang="en-US" dirty="0"/>
              <a:t>Provisioning of WHFB</a:t>
            </a:r>
          </a:p>
          <a:p>
            <a:r>
              <a:rPr lang="en-US" dirty="0">
                <a:solidFill>
                  <a:schemeClr val="accent3"/>
                </a:solidFill>
              </a:rPr>
              <a:t>Authentication in WHFB</a:t>
            </a:r>
          </a:p>
          <a:p>
            <a:r>
              <a:rPr lang="en-US" dirty="0">
                <a:solidFill>
                  <a:schemeClr val="accent3"/>
                </a:solidFill>
              </a:rPr>
              <a:t>Q&amp;A</a:t>
            </a:r>
          </a:p>
          <a:p>
            <a:endParaRPr lang="en-US" dirty="0"/>
          </a:p>
          <a:p>
            <a:endParaRPr lang="en-US" dirty="0"/>
          </a:p>
        </p:txBody>
      </p:sp>
    </p:spTree>
    <p:extLst>
      <p:ext uri="{BB962C8B-B14F-4D97-AF65-F5344CB8AC3E}">
        <p14:creationId xmlns:p14="http://schemas.microsoft.com/office/powerpoint/2010/main" val="199192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heme/theme1.xml><?xml version="1.0" encoding="utf-8"?>
<a:theme xmlns:a="http://schemas.openxmlformats.org/drawingml/2006/main" name="2017 Plugfe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mond Plugfest 2017 Template.pptx" id="{E71ECD63-5518-4926-B8E3-2D4AD40D9A42}" vid="{15BDF575-E3B6-4612-8853-265C008B405E}"/>
    </a:ext>
  </a:extLst>
</a:theme>
</file>

<file path=ppt/theme/theme2.xml><?xml version="1.0" encoding="utf-8"?>
<a:theme xmlns:a="http://schemas.openxmlformats.org/drawingml/2006/main" name="1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0610B8B17A5C4AB4D95230231174CE" ma:contentTypeVersion="9" ma:contentTypeDescription="Create a new document." ma:contentTypeScope="" ma:versionID="e9cd8443b0081a57c17e9851d6ec0832">
  <xsd:schema xmlns:xsd="http://www.w3.org/2001/XMLSchema" xmlns:xs="http://www.w3.org/2001/XMLSchema" xmlns:p="http://schemas.microsoft.com/office/2006/metadata/properties" xmlns:ns1="http://schemas.microsoft.com/sharepoint/v3" xmlns:ns2="c4560e2f-d4f6-4fcb-b9c2-d381e11dca13" xmlns:ns3="248ef334-3e6e-4883-8413-9c35d7767416" targetNamespace="http://schemas.microsoft.com/office/2006/metadata/properties" ma:root="true" ma:fieldsID="0c815058b23e26ec68cfdf76c0c34a34" ns1:_="" ns2:_="" ns3:_="">
    <xsd:import namespace="http://schemas.microsoft.com/sharepoint/v3"/>
    <xsd:import namespace="c4560e2f-d4f6-4fcb-b9c2-d381e11dca13"/>
    <xsd:import namespace="248ef334-3e6e-4883-8413-9c35d776741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1:_ip_UnifiedCompliancePolicyProperties" minOccurs="0"/>
                <xsd:element ref="ns1:_ip_UnifiedCompliancePolicyUIActio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560e2f-d4f6-4fcb-b9c2-d381e11dca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48ef334-3e6e-4883-8413-9c35d776741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66F131-0B62-4967-AD89-5530D2A8BA6E}">
  <ds:schemaRefs>
    <ds:schemaRef ds:uri="http://schemas.microsoft.com/sharepoint/v3"/>
    <ds:schemaRef ds:uri="http://schemas.microsoft.com/office/2006/documentManagement/types"/>
    <ds:schemaRef ds:uri="248ef334-3e6e-4883-8413-9c35d7767416"/>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c4560e2f-d4f6-4fcb-b9c2-d381e11dca13"/>
    <ds:schemaRef ds:uri="http://www.w3.org/XML/1998/namespace"/>
    <ds:schemaRef ds:uri="http://purl.org/dc/terms/"/>
  </ds:schemaRefs>
</ds:datastoreItem>
</file>

<file path=customXml/itemProps2.xml><?xml version="1.0" encoding="utf-8"?>
<ds:datastoreItem xmlns:ds="http://schemas.openxmlformats.org/officeDocument/2006/customXml" ds:itemID="{530669FE-AFAC-4F71-B3DC-8074D6171157}">
  <ds:schemaRefs>
    <ds:schemaRef ds:uri="http://schemas.microsoft.com/sharepoint/v3/contenttype/forms"/>
  </ds:schemaRefs>
</ds:datastoreItem>
</file>

<file path=customXml/itemProps3.xml><?xml version="1.0" encoding="utf-8"?>
<ds:datastoreItem xmlns:ds="http://schemas.openxmlformats.org/officeDocument/2006/customXml" ds:itemID="{8A6FD21D-BAA7-4935-9BDC-1BE66FEB31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4560e2f-d4f6-4fcb-b9c2-d381e11dca13"/>
    <ds:schemaRef ds:uri="248ef334-3e6e-4883-8413-9c35d77674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Redmond Template 2017</Template>
  <TotalTime>9980</TotalTime>
  <Words>1296</Words>
  <Application>Microsoft Office PowerPoint</Application>
  <PresentationFormat>Widescreen</PresentationFormat>
  <Paragraphs>196</Paragraphs>
  <Slides>22</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Calibri</vt:lpstr>
      <vt:lpstr>Consolas</vt:lpstr>
      <vt:lpstr>Segoe UI</vt:lpstr>
      <vt:lpstr>Segoe UI Light</vt:lpstr>
      <vt:lpstr>Segoe UI Semibold</vt:lpstr>
      <vt:lpstr>Segoe UI Semilight</vt:lpstr>
      <vt:lpstr>Wingdings</vt:lpstr>
      <vt:lpstr>Wingdings 3</vt:lpstr>
      <vt:lpstr>2017 Plugfest</vt:lpstr>
      <vt:lpstr>1_5-50091_TR24_BO_CT_Template</vt:lpstr>
      <vt:lpstr>The Windows Hello for Business: Protocol Level Deep Dive</vt:lpstr>
      <vt:lpstr>Introduction</vt:lpstr>
      <vt:lpstr>Samba IO Lab   September 16-22, 2019 Microsoft Campus Redmond, WA</vt:lpstr>
      <vt:lpstr>Agenda</vt:lpstr>
      <vt:lpstr>What is Windows Hello for Business (WHFB)?</vt:lpstr>
      <vt:lpstr>PowerPoint Presentation</vt:lpstr>
      <vt:lpstr>Trust Modes</vt:lpstr>
      <vt:lpstr>Software Requirements</vt:lpstr>
      <vt:lpstr>Agenda</vt:lpstr>
      <vt:lpstr>Protocol Flow for Key-Trust Provisioning</vt:lpstr>
      <vt:lpstr>Protocol Flow for Certificate-Trust Provisioning</vt:lpstr>
      <vt:lpstr>Documents updated for Windows Hello Provisioning</vt:lpstr>
      <vt:lpstr>Mapping of Documents to Protocol flow</vt:lpstr>
      <vt:lpstr>Group Policy Settings for WHFB</vt:lpstr>
      <vt:lpstr>Agenda</vt:lpstr>
      <vt:lpstr>Authentication</vt:lpstr>
      <vt:lpstr>Authentication Flow for Key Trust</vt:lpstr>
      <vt:lpstr>Authentication Flow for Certificate Trust</vt:lpstr>
      <vt:lpstr>Documents updated for Authentication</vt:lpstr>
      <vt:lpstr>Certificate Expiration </vt:lpstr>
      <vt:lpstr>Refences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Windows Hello Internals: A Protocol Perspective</dc:title>
  <dc:creator>Obaid Farooqi</dc:creator>
  <cp:lastModifiedBy>Obaid Farooqi</cp:lastModifiedBy>
  <cp:revision>96</cp:revision>
  <cp:lastPrinted>2019-05-13T16:56:32Z</cp:lastPrinted>
  <dcterms:created xsi:type="dcterms:W3CDTF">2017-06-20T21:24:21Z</dcterms:created>
  <dcterms:modified xsi:type="dcterms:W3CDTF">2019-06-06T08:06:11Z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0x010100B60610B8B17A5C4AB4D95230231174CE</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obaidf@microsoft.com</vt:lpwstr>
  </property>
  <property fmtid="{D5CDD505-2E9C-101B-9397-08002B2CF9AE}" pid="6" name="MSIP_Label_f42aa342-8706-4288-bd11-ebb85995028c_SetDate">
    <vt:lpwstr>2019-05-15T17:54:39.7210007Z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ActionId">
    <vt:lpwstr>5bb81fd4-64b3-4ee6-8b62-ca22ca75c628</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ies>
</file>