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68" r:id="rId4"/>
    <p:sldId id="271" r:id="rId5"/>
    <p:sldId id="278" r:id="rId6"/>
    <p:sldId id="288" r:id="rId7"/>
    <p:sldId id="290" r:id="rId8"/>
    <p:sldId id="289" r:id="rId9"/>
    <p:sldId id="261" r:id="rId10"/>
    <p:sldId id="259" r:id="rId11"/>
    <p:sldId id="265"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2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90BDC-59E2-4B62-BC6C-6779E807A1CA}" type="datetimeFigureOut">
              <a:rPr lang="en-US" smtClean="0"/>
              <a:t>5/9/2012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F0660-6B42-4DFC-9243-F0954452D624}" type="slidenum">
              <a:rPr lang="en-US" smtClean="0"/>
              <a:t>‹#›</a:t>
            </a:fld>
            <a:endParaRPr lang="en-US"/>
          </a:p>
        </p:txBody>
      </p:sp>
    </p:spTree>
    <p:extLst>
      <p:ext uri="{BB962C8B-B14F-4D97-AF65-F5344CB8AC3E}">
        <p14:creationId xmlns:p14="http://schemas.microsoft.com/office/powerpoint/2010/main" val="135124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5/9/2012 8:51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72AEE-D41A-4ADD-8225-87657CD55376}"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165380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72AEE-D41A-4ADD-8225-87657CD55376}"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257499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72AEE-D41A-4ADD-8225-87657CD55376}"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3177601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0" y="6324600"/>
            <a:ext cx="916071" cy="152400"/>
          </a:xfrm>
          <a:prstGeom prst="rect">
            <a:avLst/>
          </a:prstGeom>
        </p:spPr>
        <p:txBody>
          <a:bodyPr lIns="68681" tIns="34340" rIns="68681" bIns="34340"/>
          <a:lstStyle/>
          <a:p>
            <a:fld id="{3C9C346A-FBB9-48A2-A5FC-E943782401F9}" type="datetime1">
              <a:rPr lang="en-US" smtClean="0"/>
              <a:pPr/>
              <a:t>5/9/2012</a:t>
            </a:fld>
            <a:endParaRPr lang="en-US" dirty="0"/>
          </a:p>
        </p:txBody>
      </p:sp>
      <p:sp>
        <p:nvSpPr>
          <p:cNvPr id="10" name="Slide Number Placeholder 9"/>
          <p:cNvSpPr>
            <a:spLocks noGrp="1"/>
          </p:cNvSpPr>
          <p:nvPr>
            <p:ph type="sldNum" sz="quarter" idx="16"/>
          </p:nvPr>
        </p:nvSpPr>
        <p:spPr>
          <a:xfrm>
            <a:off x="460721" y="6324600"/>
            <a:ext cx="387316" cy="152400"/>
          </a:xfrm>
          <a:prstGeom prst="rect">
            <a:avLst/>
          </a:prstGeom>
        </p:spPr>
        <p:txBody>
          <a:bodyPr lIns="68681" tIns="34340" rIns="68681" bIns="34340"/>
          <a:lstStyle/>
          <a:p>
            <a:pPr algn="l"/>
            <a:r>
              <a:rPr lang="en-US" smtClean="0"/>
              <a:t>PAGE </a:t>
            </a:r>
            <a:fld id="{711B4CA8-52BE-46B1-A536-58CE1A3FAF74}" type="slidenum">
              <a:rPr lang="en-US" smtClean="0"/>
              <a:pPr algn="l"/>
              <a:t>‹#›</a:t>
            </a:fld>
            <a:endParaRPr lang="en-US" dirty="0"/>
          </a:p>
        </p:txBody>
      </p:sp>
      <p:sp>
        <p:nvSpPr>
          <p:cNvPr id="15" name="Content Placeholder 14"/>
          <p:cNvSpPr>
            <a:spLocks noGrp="1"/>
          </p:cNvSpPr>
          <p:nvPr>
            <p:ph sz="quarter" idx="18"/>
          </p:nvPr>
        </p:nvSpPr>
        <p:spPr>
          <a:xfrm>
            <a:off x="460721" y="1419367"/>
            <a:ext cx="8076602" cy="45242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948513"/>
            <a:ext cx="8239208" cy="3048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4" y="249237"/>
            <a:ext cx="8275875" cy="678811"/>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44124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72AEE-D41A-4ADD-8225-87657CD55376}"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215690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72AEE-D41A-4ADD-8225-87657CD55376}"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337946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72AEE-D41A-4ADD-8225-87657CD55376}"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357637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72AEE-D41A-4ADD-8225-87657CD55376}" type="datetimeFigureOut">
              <a:rPr lang="en-US" smtClean="0"/>
              <a:t>5/9/2012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51730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72AEE-D41A-4ADD-8225-87657CD55376}" type="datetimeFigureOut">
              <a:rPr lang="en-US" smtClean="0"/>
              <a:t>5/9/2012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105546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72AEE-D41A-4ADD-8225-87657CD55376}" type="datetimeFigureOut">
              <a:rPr lang="en-US" smtClean="0"/>
              <a:t>5/9/2012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186106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72AEE-D41A-4ADD-8225-87657CD55376}"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105533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72AEE-D41A-4ADD-8225-87657CD55376}"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B6558-D9F6-4714-8533-675080ADDC9A}" type="slidenum">
              <a:rPr lang="en-US" smtClean="0"/>
              <a:t>‹#›</a:t>
            </a:fld>
            <a:endParaRPr lang="en-US"/>
          </a:p>
        </p:txBody>
      </p:sp>
    </p:spTree>
    <p:extLst>
      <p:ext uri="{BB962C8B-B14F-4D97-AF65-F5344CB8AC3E}">
        <p14:creationId xmlns:p14="http://schemas.microsoft.com/office/powerpoint/2010/main" val="404223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72AEE-D41A-4ADD-8225-87657CD55376}" type="datetimeFigureOut">
              <a:rPr lang="en-US" smtClean="0"/>
              <a:t>5/9/2012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6558-D9F6-4714-8533-675080ADDC9A}" type="slidenum">
              <a:rPr lang="en-US" smtClean="0"/>
              <a:t>‹#›</a:t>
            </a:fld>
            <a:endParaRPr lang="en-US"/>
          </a:p>
        </p:txBody>
      </p:sp>
    </p:spTree>
    <p:extLst>
      <p:ext uri="{BB962C8B-B14F-4D97-AF65-F5344CB8AC3E}">
        <p14:creationId xmlns:p14="http://schemas.microsoft.com/office/powerpoint/2010/main" val="3797473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Microsoft Storage Directions and SMB23 futures</a:t>
            </a:r>
            <a:endParaRPr lang="en-US" dirty="0"/>
          </a:p>
        </p:txBody>
      </p:sp>
      <p:sp>
        <p:nvSpPr>
          <p:cNvPr id="3" name="Subtitle 2"/>
          <p:cNvSpPr>
            <a:spLocks noGrp="1"/>
          </p:cNvSpPr>
          <p:nvPr>
            <p:ph type="subTitle" idx="1"/>
          </p:nvPr>
        </p:nvSpPr>
        <p:spPr>
          <a:xfrm>
            <a:off x="1219200" y="4800600"/>
            <a:ext cx="6400800" cy="1752600"/>
          </a:xfrm>
        </p:spPr>
        <p:txBody>
          <a:bodyPr/>
          <a:lstStyle/>
          <a:p>
            <a:pPr algn="l"/>
            <a:r>
              <a:rPr lang="en-US" sz="2400" dirty="0" smtClean="0">
                <a:solidFill>
                  <a:schemeClr val="tx1"/>
                </a:solidFill>
              </a:rPr>
              <a:t>Thomas Pfenning, General Manager</a:t>
            </a:r>
          </a:p>
          <a:p>
            <a:pPr algn="l"/>
            <a:r>
              <a:rPr lang="en-US" sz="2400" smtClean="0">
                <a:solidFill>
                  <a:schemeClr val="tx1"/>
                </a:solidFill>
              </a:rPr>
              <a:t>Jim Pinkerton</a:t>
            </a:r>
            <a:r>
              <a:rPr lang="en-US" sz="2400" dirty="0" smtClean="0">
                <a:solidFill>
                  <a:schemeClr val="tx1"/>
                </a:solidFill>
              </a:rPr>
              <a:t>, Partner Architect</a:t>
            </a:r>
          </a:p>
          <a:p>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H="1" flipV="1">
            <a:off x="4394205" y="3016740"/>
            <a:ext cx="336060" cy="4044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818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a:t>
            </a:r>
            <a:r>
              <a:rPr lang="en-US" sz="4000" dirty="0" smtClean="0"/>
              <a:t>Namespace </a:t>
            </a:r>
            <a:r>
              <a:rPr lang="en-US" sz="4000" dirty="0"/>
              <a:t>challenge</a:t>
            </a:r>
          </a:p>
        </p:txBody>
      </p:sp>
      <p:sp>
        <p:nvSpPr>
          <p:cNvPr id="3" name="Content Placeholder 2"/>
          <p:cNvSpPr>
            <a:spLocks noGrp="1"/>
          </p:cNvSpPr>
          <p:nvPr>
            <p:ph idx="1"/>
          </p:nvPr>
        </p:nvSpPr>
        <p:spPr/>
        <p:txBody>
          <a:bodyPr>
            <a:normAutofit/>
          </a:bodyPr>
          <a:lstStyle/>
          <a:p>
            <a:r>
              <a:rPr lang="en-US" b="1" dirty="0" smtClean="0"/>
              <a:t>Partitioned name space</a:t>
            </a:r>
          </a:p>
          <a:p>
            <a:pPr lvl="1"/>
            <a:r>
              <a:rPr lang="en-US" dirty="0" smtClean="0"/>
              <a:t>Rebalance name space when running out of capacity</a:t>
            </a:r>
          </a:p>
          <a:p>
            <a:pPr lvl="1"/>
            <a:r>
              <a:rPr lang="en-US" dirty="0" smtClean="0"/>
              <a:t>Retire a file server from the name space</a:t>
            </a:r>
          </a:p>
          <a:p>
            <a:r>
              <a:rPr lang="en-US" b="1" dirty="0" err="1" smtClean="0"/>
              <a:t>Tiering</a:t>
            </a:r>
            <a:endParaRPr lang="en-US" b="1" dirty="0" smtClean="0"/>
          </a:p>
          <a:p>
            <a:pPr lvl="1"/>
            <a:r>
              <a:rPr lang="en-US" dirty="0" smtClean="0"/>
              <a:t>File vs. Directory level redirects</a:t>
            </a:r>
          </a:p>
          <a:p>
            <a:r>
              <a:rPr lang="en-US" b="1" dirty="0" smtClean="0"/>
              <a:t>Hybrid Cloud scenarios</a:t>
            </a:r>
          </a:p>
          <a:p>
            <a:pPr lvl="1"/>
            <a:r>
              <a:rPr lang="en-US" dirty="0" smtClean="0"/>
              <a:t>As a tier and within the Cloud</a:t>
            </a:r>
            <a:endParaRPr lang="en-US" dirty="0"/>
          </a:p>
        </p:txBody>
      </p:sp>
    </p:spTree>
    <p:extLst>
      <p:ext uri="{BB962C8B-B14F-4D97-AF65-F5344CB8AC3E}">
        <p14:creationId xmlns:p14="http://schemas.microsoft.com/office/powerpoint/2010/main" val="2250525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challenge</a:t>
            </a:r>
            <a:endParaRPr lang="en-US" dirty="0"/>
          </a:p>
        </p:txBody>
      </p:sp>
      <p:sp>
        <p:nvSpPr>
          <p:cNvPr id="3" name="Content Placeholder 2"/>
          <p:cNvSpPr>
            <a:spLocks noGrp="1"/>
          </p:cNvSpPr>
          <p:nvPr>
            <p:ph idx="1"/>
          </p:nvPr>
        </p:nvSpPr>
        <p:spPr/>
        <p:txBody>
          <a:bodyPr>
            <a:normAutofit/>
          </a:bodyPr>
          <a:lstStyle/>
          <a:p>
            <a:r>
              <a:rPr lang="en-US" dirty="0" smtClean="0"/>
              <a:t>Synchronization</a:t>
            </a:r>
          </a:p>
          <a:p>
            <a:pPr lvl="1"/>
            <a:r>
              <a:rPr lang="en-US" dirty="0" smtClean="0"/>
              <a:t>File level vs. Chunk level</a:t>
            </a:r>
          </a:p>
          <a:p>
            <a:pPr lvl="1"/>
            <a:r>
              <a:rPr lang="en-US" dirty="0" smtClean="0"/>
              <a:t>Filtering</a:t>
            </a:r>
          </a:p>
          <a:p>
            <a:r>
              <a:rPr lang="en-US" dirty="0" smtClean="0"/>
              <a:t>Storage Mobility</a:t>
            </a:r>
          </a:p>
          <a:p>
            <a:r>
              <a:rPr lang="en-US" dirty="0" smtClean="0"/>
              <a:t>E-2-E Deduplication</a:t>
            </a:r>
          </a:p>
          <a:p>
            <a:r>
              <a:rPr lang="en-US" dirty="0" smtClean="0"/>
              <a:t>Disaster Recovery</a:t>
            </a:r>
          </a:p>
          <a:p>
            <a:r>
              <a:rPr lang="en-US" dirty="0" smtClean="0"/>
              <a:t>Archival</a:t>
            </a:r>
          </a:p>
        </p:txBody>
      </p:sp>
    </p:spTree>
    <p:extLst>
      <p:ext uri="{BB962C8B-B14F-4D97-AF65-F5344CB8AC3E}">
        <p14:creationId xmlns:p14="http://schemas.microsoft.com/office/powerpoint/2010/main" val="394707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Challenge</a:t>
            </a:r>
            <a:endParaRPr lang="en-US" dirty="0"/>
          </a:p>
        </p:txBody>
      </p:sp>
      <p:sp>
        <p:nvSpPr>
          <p:cNvPr id="3" name="Content Placeholder 2"/>
          <p:cNvSpPr>
            <a:spLocks noGrp="1"/>
          </p:cNvSpPr>
          <p:nvPr>
            <p:ph idx="1"/>
          </p:nvPr>
        </p:nvSpPr>
        <p:spPr/>
        <p:txBody>
          <a:bodyPr/>
          <a:lstStyle/>
          <a:p>
            <a:r>
              <a:rPr lang="en-US" dirty="0" smtClean="0"/>
              <a:t>Explosion of connected mobile devices</a:t>
            </a:r>
          </a:p>
          <a:p>
            <a:pPr lvl="1"/>
            <a:r>
              <a:rPr lang="en-US" dirty="0" smtClean="0"/>
              <a:t>Sync vs. browse</a:t>
            </a:r>
          </a:p>
          <a:p>
            <a:pPr lvl="1"/>
            <a:r>
              <a:rPr lang="en-US" dirty="0" smtClean="0"/>
              <a:t>REST vs. connection oriented message blocks</a:t>
            </a:r>
          </a:p>
          <a:p>
            <a:pPr lvl="1"/>
            <a:r>
              <a:rPr lang="en-US" dirty="0" smtClean="0"/>
              <a:t>Cloud vs. On Premise</a:t>
            </a:r>
          </a:p>
          <a:p>
            <a:pPr lvl="2"/>
            <a:r>
              <a:rPr lang="en-US" dirty="0" smtClean="0"/>
              <a:t>Authentication</a:t>
            </a:r>
          </a:p>
          <a:p>
            <a:pPr lvl="2"/>
            <a:r>
              <a:rPr lang="en-US" dirty="0" smtClean="0"/>
              <a:t>Authorization</a:t>
            </a:r>
          </a:p>
          <a:p>
            <a:pPr lvl="2"/>
            <a:r>
              <a:rPr lang="en-US" dirty="0" smtClean="0"/>
              <a:t>Privacy</a:t>
            </a:r>
          </a:p>
          <a:p>
            <a:pPr lvl="2"/>
            <a:endParaRPr lang="en-US" dirty="0" smtClean="0"/>
          </a:p>
          <a:p>
            <a:pPr lvl="1"/>
            <a:endParaRPr lang="en-US" dirty="0"/>
          </a:p>
        </p:txBody>
      </p:sp>
    </p:spTree>
    <p:extLst>
      <p:ext uri="{BB962C8B-B14F-4D97-AF65-F5344CB8AC3E}">
        <p14:creationId xmlns:p14="http://schemas.microsoft.com/office/powerpoint/2010/main" val="361975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Short History of SMB &gt;1</a:t>
            </a:r>
            <a:endParaRPr lang="en-US" sz="4000" dirty="0"/>
          </a:p>
        </p:txBody>
      </p:sp>
      <p:sp>
        <p:nvSpPr>
          <p:cNvPr id="3" name="Content Placeholder 2"/>
          <p:cNvSpPr>
            <a:spLocks noGrp="1"/>
          </p:cNvSpPr>
          <p:nvPr>
            <p:ph idx="1"/>
          </p:nvPr>
        </p:nvSpPr>
        <p:spPr>
          <a:xfrm>
            <a:off x="533400" y="1600200"/>
            <a:ext cx="4343400" cy="5029200"/>
          </a:xfrm>
        </p:spPr>
        <p:txBody>
          <a:bodyPr>
            <a:noAutofit/>
          </a:bodyPr>
          <a:lstStyle/>
          <a:p>
            <a:r>
              <a:rPr lang="en-US" sz="2800" b="1" dirty="0" smtClean="0"/>
              <a:t>SMB 2</a:t>
            </a:r>
          </a:p>
          <a:p>
            <a:pPr lvl="1"/>
            <a:r>
              <a:rPr lang="en-US" sz="2000" dirty="0" smtClean="0"/>
              <a:t>20 Commands</a:t>
            </a:r>
          </a:p>
          <a:p>
            <a:pPr lvl="1"/>
            <a:r>
              <a:rPr lang="en-US" sz="2000" dirty="0" smtClean="0"/>
              <a:t>Durable handles</a:t>
            </a:r>
          </a:p>
          <a:p>
            <a:pPr lvl="1"/>
            <a:r>
              <a:rPr lang="en-US" sz="2000" dirty="0" smtClean="0"/>
              <a:t>Concurrency and compounding</a:t>
            </a:r>
          </a:p>
          <a:p>
            <a:pPr lvl="1"/>
            <a:r>
              <a:rPr lang="en-US" sz="2000" dirty="0" smtClean="0"/>
              <a:t>High bandwidth delay product</a:t>
            </a:r>
          </a:p>
          <a:p>
            <a:pPr lvl="1"/>
            <a:r>
              <a:rPr lang="en-US" sz="2000" dirty="0" smtClean="0"/>
              <a:t>Fairness with credits</a:t>
            </a:r>
          </a:p>
          <a:p>
            <a:r>
              <a:rPr lang="en-US" sz="2800" b="1" dirty="0" smtClean="0"/>
              <a:t>SMB 2.1</a:t>
            </a:r>
          </a:p>
          <a:p>
            <a:pPr lvl="1"/>
            <a:r>
              <a:rPr lang="en-US" sz="2000" dirty="0" smtClean="0"/>
              <a:t>Resilient handles</a:t>
            </a:r>
          </a:p>
          <a:p>
            <a:pPr lvl="1"/>
            <a:r>
              <a:rPr lang="en-US" sz="2000" dirty="0" smtClean="0"/>
              <a:t>Leasing</a:t>
            </a:r>
          </a:p>
          <a:p>
            <a:pPr lvl="1"/>
            <a:r>
              <a:rPr lang="en-US" sz="2000" dirty="0" smtClean="0"/>
              <a:t>Branch Cache</a:t>
            </a:r>
          </a:p>
          <a:p>
            <a:pPr lvl="1"/>
            <a:r>
              <a:rPr lang="en-US" sz="2000" dirty="0" smtClean="0"/>
              <a:t>Large MTU</a:t>
            </a:r>
          </a:p>
        </p:txBody>
      </p:sp>
      <p:sp>
        <p:nvSpPr>
          <p:cNvPr id="4" name="Content Placeholder 2"/>
          <p:cNvSpPr txBox="1">
            <a:spLocks/>
          </p:cNvSpPr>
          <p:nvPr/>
        </p:nvSpPr>
        <p:spPr>
          <a:xfrm>
            <a:off x="4572000" y="1600200"/>
            <a:ext cx="4648200"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t>SMB 3</a:t>
            </a:r>
          </a:p>
          <a:p>
            <a:pPr lvl="1"/>
            <a:r>
              <a:rPr lang="en-US" sz="2000" dirty="0"/>
              <a:t>P</a:t>
            </a:r>
            <a:r>
              <a:rPr lang="en-US" sz="2000" dirty="0" smtClean="0"/>
              <a:t>ersistent handles</a:t>
            </a:r>
          </a:p>
          <a:p>
            <a:pPr lvl="2"/>
            <a:r>
              <a:rPr lang="en-US" sz="1600" dirty="0" smtClean="0"/>
              <a:t>Transparent failover</a:t>
            </a:r>
          </a:p>
          <a:p>
            <a:pPr lvl="1"/>
            <a:r>
              <a:rPr lang="en-US" sz="2000" dirty="0" smtClean="0"/>
              <a:t>Active-Active</a:t>
            </a:r>
          </a:p>
          <a:p>
            <a:pPr lvl="1"/>
            <a:r>
              <a:rPr lang="en-US" sz="2000" dirty="0" smtClean="0"/>
              <a:t>Multichannel</a:t>
            </a:r>
          </a:p>
          <a:p>
            <a:pPr lvl="1"/>
            <a:r>
              <a:rPr lang="en-US" sz="2000" dirty="0" smtClean="0"/>
              <a:t>Branch Cache update</a:t>
            </a:r>
          </a:p>
          <a:p>
            <a:pPr lvl="1"/>
            <a:r>
              <a:rPr lang="en-US" sz="2000" dirty="0" smtClean="0"/>
              <a:t>SMB Direct</a:t>
            </a:r>
          </a:p>
          <a:p>
            <a:pPr lvl="1"/>
            <a:r>
              <a:rPr lang="en-US" sz="2000" dirty="0" smtClean="0"/>
              <a:t>Directory Leases</a:t>
            </a:r>
          </a:p>
          <a:p>
            <a:pPr lvl="1"/>
            <a:r>
              <a:rPr lang="en-US" sz="2000" dirty="0" smtClean="0"/>
              <a:t>Remote VSS</a:t>
            </a:r>
          </a:p>
          <a:p>
            <a:pPr lvl="1"/>
            <a:r>
              <a:rPr lang="en-US" sz="2000" dirty="0" smtClean="0"/>
              <a:t>Witness Protocol</a:t>
            </a:r>
          </a:p>
          <a:p>
            <a:pPr lvl="1"/>
            <a:r>
              <a:rPr lang="en-US" sz="2000" dirty="0" smtClean="0"/>
              <a:t>Claims based authorization</a:t>
            </a:r>
            <a:endParaRPr lang="en-US" sz="2000" dirty="0"/>
          </a:p>
        </p:txBody>
      </p:sp>
    </p:spTree>
    <p:extLst>
      <p:ext uri="{BB962C8B-B14F-4D97-AF65-F5344CB8AC3E}">
        <p14:creationId xmlns:p14="http://schemas.microsoft.com/office/powerpoint/2010/main" val="79469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87" y="249235"/>
            <a:ext cx="8274921" cy="989471"/>
          </a:xfrm>
        </p:spPr>
        <p:txBody>
          <a:bodyPr>
            <a:normAutofit fontScale="90000"/>
          </a:bodyPr>
          <a:lstStyle/>
          <a:p>
            <a:r>
              <a:rPr lang="en-US" dirty="0" smtClean="0"/>
              <a:t>Windows Server 2012 Storage Platform</a:t>
            </a:r>
            <a:endParaRPr lang="en-US" dirty="0"/>
          </a:p>
        </p:txBody>
      </p:sp>
      <p:sp>
        <p:nvSpPr>
          <p:cNvPr id="4" name="Rounded Rectangle 3"/>
          <p:cNvSpPr/>
          <p:nvPr/>
        </p:nvSpPr>
        <p:spPr>
          <a:xfrm>
            <a:off x="416963" y="2697246"/>
            <a:ext cx="8244230"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Content Placeholder 2"/>
          <p:cNvSpPr>
            <a:spLocks noGrp="1"/>
          </p:cNvSpPr>
          <p:nvPr>
            <p:ph idx="1"/>
          </p:nvPr>
        </p:nvSpPr>
        <p:spPr>
          <a:xfrm>
            <a:off x="2429404" y="2773446"/>
            <a:ext cx="6102087" cy="739067"/>
          </a:xfrm>
          <a:ln>
            <a:noFill/>
          </a:ln>
        </p:spPr>
        <p:txBody>
          <a:bodyPr vert="horz" lIns="0" tIns="34340" rIns="68681" bIns="34340" numCol="2" rtlCol="0">
            <a:noAutofit/>
          </a:bodyPr>
          <a:lstStyle/>
          <a:p>
            <a:pPr marL="257552" indent="-257552" defTabSz="686806">
              <a:lnSpc>
                <a:spcPct val="85000"/>
              </a:lnSpc>
              <a:spcBef>
                <a:spcPts val="1803"/>
              </a:spcBef>
              <a:buClr>
                <a:srgbClr val="00B0F0"/>
              </a:buClr>
              <a:buSzPct val="100000"/>
              <a:buFont typeface="Wingdings" pitchFamily="2" charset="2"/>
              <a:buChar char="§"/>
            </a:pPr>
            <a:r>
              <a:rPr lang="en-US" sz="1600" spc="-53" dirty="0"/>
              <a:t>Storage </a:t>
            </a:r>
            <a:r>
              <a:rPr lang="en-US" sz="1600" spc="-53" dirty="0" smtClean="0"/>
              <a:t>Virtualization </a:t>
            </a:r>
            <a:endParaRPr lang="en-US" sz="1600" spc="-53" dirty="0"/>
          </a:p>
          <a:p>
            <a:pPr marL="257552" indent="-257552" defTabSz="686806">
              <a:lnSpc>
                <a:spcPct val="85000"/>
              </a:lnSpc>
              <a:spcBef>
                <a:spcPts val="1803"/>
              </a:spcBef>
              <a:buClr>
                <a:srgbClr val="00B0F0"/>
              </a:buClr>
              <a:buSzPct val="100000"/>
              <a:buFont typeface="Wingdings" pitchFamily="2" charset="2"/>
              <a:buChar char="§"/>
            </a:pPr>
            <a:endParaRPr lang="en-US" sz="1600" spc="-53" dirty="0"/>
          </a:p>
          <a:p>
            <a:pPr marL="257552" indent="-257552" defTabSz="686806">
              <a:lnSpc>
                <a:spcPct val="85000"/>
              </a:lnSpc>
              <a:spcBef>
                <a:spcPts val="1803"/>
              </a:spcBef>
              <a:buClr>
                <a:srgbClr val="00B0F0"/>
              </a:buClr>
              <a:buSzPct val="100000"/>
              <a:buFont typeface="Wingdings" pitchFamily="2" charset="2"/>
              <a:buChar char="§"/>
            </a:pPr>
            <a:r>
              <a:rPr lang="en-US" sz="1600" spc="-53" dirty="0"/>
              <a:t>Storage </a:t>
            </a:r>
            <a:r>
              <a:rPr lang="en-US" sz="1600" spc="-53" dirty="0" smtClean="0"/>
              <a:t>Spaces</a:t>
            </a:r>
            <a:endParaRPr lang="en-US" sz="1600" spc="-53" dirty="0"/>
          </a:p>
          <a:p>
            <a:pPr marL="558030" lvl="1" indent="-214627" defTabSz="686806">
              <a:lnSpc>
                <a:spcPct val="85000"/>
              </a:lnSpc>
              <a:spcBef>
                <a:spcPts val="451"/>
              </a:spcBef>
              <a:buClr>
                <a:srgbClr val="00B0F0"/>
              </a:buClr>
              <a:buSzPct val="100000"/>
              <a:buFont typeface="Wingdings" pitchFamily="2" charset="2"/>
              <a:buChar char="§"/>
            </a:pPr>
            <a:endParaRPr lang="en-US" sz="1500" spc="-53" dirty="0">
              <a:solidFill>
                <a:srgbClr val="666666"/>
              </a:solidFill>
              <a:latin typeface="Segoe UI" pitchFamily="34" charset="0"/>
              <a:ea typeface="Segoe UI" pitchFamily="34" charset="0"/>
              <a:cs typeface="Segoe UI" pitchFamily="34" charset="0"/>
            </a:endParaRPr>
          </a:p>
          <a:p>
            <a:pPr marL="558030" lvl="1" indent="-214627" defTabSz="686806">
              <a:lnSpc>
                <a:spcPct val="85000"/>
              </a:lnSpc>
              <a:spcBef>
                <a:spcPts val="451"/>
              </a:spcBef>
              <a:buClr>
                <a:srgbClr val="00B0F0"/>
              </a:buClr>
              <a:buSzPct val="100000"/>
              <a:buFont typeface="Wingdings" pitchFamily="2" charset="2"/>
              <a:buChar char="§"/>
            </a:pPr>
            <a:endParaRPr lang="en-US" sz="1500" spc="-53" dirty="0">
              <a:solidFill>
                <a:srgbClr val="666666"/>
              </a:solidFill>
              <a:latin typeface="Segoe UI" pitchFamily="34" charset="0"/>
              <a:ea typeface="Segoe UI" pitchFamily="34" charset="0"/>
              <a:cs typeface="Segoe UI" pitchFamily="34" charset="0"/>
            </a:endParaRPr>
          </a:p>
        </p:txBody>
      </p:sp>
      <p:sp>
        <p:nvSpPr>
          <p:cNvPr id="7" name="TextBox 6"/>
          <p:cNvSpPr txBox="1"/>
          <p:nvPr/>
        </p:nvSpPr>
        <p:spPr>
          <a:xfrm>
            <a:off x="416963" y="2722071"/>
            <a:ext cx="1864156" cy="584775"/>
          </a:xfrm>
          <a:prstGeom prst="rect">
            <a:avLst/>
          </a:prstGeom>
          <a:noFill/>
        </p:spPr>
        <p:txBody>
          <a:bodyPr wrap="square" rtlCol="0">
            <a:spAutoFit/>
          </a:bodyPr>
          <a:lstStyle/>
          <a:p>
            <a:r>
              <a:rPr lang="en-US" sz="1600" dirty="0" smtClean="0"/>
              <a:t>Lower Capital Expenditure</a:t>
            </a:r>
            <a:endParaRPr lang="en-US" sz="1600" dirty="0"/>
          </a:p>
        </p:txBody>
      </p:sp>
      <p:sp>
        <p:nvSpPr>
          <p:cNvPr id="9" name="Rounded Rectangle 8"/>
          <p:cNvSpPr/>
          <p:nvPr/>
        </p:nvSpPr>
        <p:spPr>
          <a:xfrm>
            <a:off x="416963" y="4200789"/>
            <a:ext cx="8244230" cy="934984"/>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16963" y="5330133"/>
            <a:ext cx="8244230" cy="129926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7022" y="5578051"/>
            <a:ext cx="1962381" cy="584775"/>
          </a:xfrm>
          <a:prstGeom prst="rect">
            <a:avLst/>
          </a:prstGeom>
          <a:noFill/>
        </p:spPr>
        <p:txBody>
          <a:bodyPr wrap="square" rtlCol="0">
            <a:spAutoFit/>
          </a:bodyPr>
          <a:lstStyle/>
          <a:p>
            <a:r>
              <a:rPr lang="en-US" sz="1600" dirty="0" smtClean="0"/>
              <a:t>Maximize </a:t>
            </a:r>
          </a:p>
          <a:p>
            <a:r>
              <a:rPr lang="en-US" sz="1600" dirty="0" smtClean="0"/>
              <a:t>Existing Hardwar</a:t>
            </a:r>
            <a:r>
              <a:rPr lang="en-US" sz="1400" dirty="0" smtClean="0"/>
              <a:t>e</a:t>
            </a:r>
            <a:endParaRPr lang="en-US" sz="1400" dirty="0"/>
          </a:p>
        </p:txBody>
      </p:sp>
      <p:sp>
        <p:nvSpPr>
          <p:cNvPr id="6" name="TextBox 5"/>
          <p:cNvSpPr txBox="1"/>
          <p:nvPr/>
        </p:nvSpPr>
        <p:spPr>
          <a:xfrm>
            <a:off x="407774" y="1383268"/>
            <a:ext cx="8316101" cy="369332"/>
          </a:xfrm>
          <a:prstGeom prst="rect">
            <a:avLst/>
          </a:prstGeom>
          <a:noFill/>
        </p:spPr>
        <p:txBody>
          <a:bodyPr wrap="square" rtlCol="0">
            <a:spAutoFit/>
          </a:bodyPr>
          <a:lstStyle/>
          <a:p>
            <a:r>
              <a:rPr lang="en-US" dirty="0" smtClean="0"/>
              <a:t> Benefit		  Capability		</a:t>
            </a:r>
            <a:r>
              <a:rPr lang="en-US" dirty="0"/>
              <a:t> </a:t>
            </a:r>
            <a:r>
              <a:rPr lang="en-US" dirty="0" smtClean="0"/>
              <a:t>      Features</a:t>
            </a:r>
            <a:endParaRPr lang="en-US" dirty="0"/>
          </a:p>
        </p:txBody>
      </p:sp>
      <p:sp>
        <p:nvSpPr>
          <p:cNvPr id="13" name="Content Placeholder 2"/>
          <p:cNvSpPr txBox="1">
            <a:spLocks/>
          </p:cNvSpPr>
          <p:nvPr/>
        </p:nvSpPr>
        <p:spPr>
          <a:xfrm>
            <a:off x="2429404" y="3124200"/>
            <a:ext cx="6103237" cy="739067"/>
          </a:xfrm>
          <a:prstGeom prst="rect">
            <a:avLst/>
          </a:prstGeom>
          <a:ln>
            <a:noFill/>
          </a:ln>
        </p:spPr>
        <p:txBody>
          <a:bodyPr vert="horz" lIns="0" tIns="34340" rIns="68681" bIns="34340" numCol="2" rtlCol="0">
            <a:noAutofit/>
          </a:bodyPr>
          <a:lstStyle>
            <a:defPPr>
              <a:defRPr lang="en-US"/>
            </a:defPPr>
            <a:lvl1pPr marL="257552" indent="-257552" defTabSz="686806">
              <a:lnSpc>
                <a:spcPct val="85000"/>
              </a:lnSpc>
              <a:spcBef>
                <a:spcPts val="1803"/>
              </a:spcBef>
              <a:spcAft>
                <a:spcPts val="0"/>
              </a:spcAft>
              <a:buClr>
                <a:srgbClr val="00B0F0"/>
              </a:buClr>
              <a:buSzPct val="100000"/>
              <a:buFont typeface="Wingdings" pitchFamily="2" charset="2"/>
              <a:buChar char="§"/>
              <a:defRPr sz="1600" spc="-53" baseline="0"/>
            </a:lvl1pPr>
            <a:lvl2pPr marL="558030" indent="-214627" defTabSz="686806">
              <a:lnSpc>
                <a:spcPct val="85000"/>
              </a:lnSpc>
              <a:spcBef>
                <a:spcPts val="451"/>
              </a:spcBef>
              <a:spcAft>
                <a:spcPts val="0"/>
              </a:spcAft>
              <a:buClr>
                <a:srgbClr val="00B0F0"/>
              </a:buClr>
              <a:buSzPct val="100000"/>
              <a:buFont typeface="Wingdings" pitchFamily="2" charset="2"/>
              <a:buChar char="§"/>
              <a:defRPr sz="1500" spc="-53" baseline="0">
                <a:solidFill>
                  <a:srgbClr val="666666"/>
                </a:solidFill>
                <a:latin typeface="Segoe UI" pitchFamily="34" charset="0"/>
                <a:ea typeface="Segoe UI" pitchFamily="34" charset="0"/>
                <a:cs typeface="Segoe UI" pitchFamily="34" charset="0"/>
              </a:defRPr>
            </a:lvl2pPr>
            <a:lvl3pPr marL="858507" indent="-171701" defTabSz="686806">
              <a:lnSpc>
                <a:spcPct val="85000"/>
              </a:lnSpc>
              <a:spcBef>
                <a:spcPts val="451"/>
              </a:spcBef>
              <a:spcAft>
                <a:spcPts val="0"/>
              </a:spcAft>
              <a:buClr>
                <a:srgbClr val="00B0F0"/>
              </a:buClr>
              <a:buFont typeface="Wingdings" pitchFamily="2" charset="2"/>
              <a:buChar char="§"/>
              <a:defRPr sz="1400" spc="-53" baseline="0">
                <a:solidFill>
                  <a:srgbClr val="666666"/>
                </a:solidFill>
                <a:latin typeface="Segoe UI" pitchFamily="34" charset="0"/>
                <a:ea typeface="Segoe UI" pitchFamily="34" charset="0"/>
                <a:cs typeface="Segoe UI" pitchFamily="34" charset="0"/>
              </a:defRPr>
            </a:lvl3pPr>
            <a:lvl4pPr marL="1201910" indent="-171701" defTabSz="686806">
              <a:lnSpc>
                <a:spcPct val="85000"/>
              </a:lnSpc>
              <a:spcBef>
                <a:spcPts val="451"/>
              </a:spcBef>
              <a:spcAft>
                <a:spcPts val="0"/>
              </a:spcAft>
              <a:buClr>
                <a:srgbClr val="00B0F0"/>
              </a:buClr>
              <a:buFont typeface="Wingdings" pitchFamily="2" charset="2"/>
              <a:buChar char="§"/>
              <a:defRPr sz="1400" spc="-53" baseline="0">
                <a:solidFill>
                  <a:srgbClr val="666666"/>
                </a:solidFill>
                <a:latin typeface="Segoe UI" pitchFamily="34" charset="0"/>
                <a:ea typeface="Segoe UI" pitchFamily="34" charset="0"/>
                <a:cs typeface="Segoe UI" pitchFamily="34" charset="0"/>
              </a:defRPr>
            </a:lvl4pPr>
            <a:lvl5pPr marL="1545313" indent="-171701" defTabSz="686806">
              <a:lnSpc>
                <a:spcPct val="85000"/>
              </a:lnSpc>
              <a:spcBef>
                <a:spcPts val="451"/>
              </a:spcBef>
              <a:spcAft>
                <a:spcPts val="0"/>
              </a:spcAft>
              <a:buClr>
                <a:srgbClr val="00B0F0"/>
              </a:buClr>
              <a:buFont typeface="Wingdings" pitchFamily="2" charset="2"/>
              <a:buChar char="§"/>
              <a:defRPr sz="1400" spc="-53" baseline="0">
                <a:solidFill>
                  <a:srgbClr val="666666"/>
                </a:solidFill>
                <a:latin typeface="Segoe UI" pitchFamily="34" charset="0"/>
                <a:ea typeface="Segoe UI" pitchFamily="34" charset="0"/>
                <a:cs typeface="Segoe UI" pitchFamily="34" charset="0"/>
              </a:defRPr>
            </a:lvl5pPr>
            <a:lvl6pPr marL="1888716" indent="-171701" defTabSz="686806">
              <a:spcBef>
                <a:spcPct val="20000"/>
              </a:spcBef>
              <a:buFont typeface="Arial" pitchFamily="34" charset="0"/>
              <a:buChar char="•"/>
              <a:defRPr sz="1500"/>
            </a:lvl6pPr>
            <a:lvl7pPr marL="2232119" indent="-171701" defTabSz="686806">
              <a:spcBef>
                <a:spcPct val="20000"/>
              </a:spcBef>
              <a:buFont typeface="Arial" pitchFamily="34" charset="0"/>
              <a:buChar char="•"/>
              <a:defRPr sz="1500"/>
            </a:lvl7pPr>
            <a:lvl8pPr marL="2575522" indent="-171701" defTabSz="686806">
              <a:spcBef>
                <a:spcPct val="20000"/>
              </a:spcBef>
              <a:buFont typeface="Arial" pitchFamily="34" charset="0"/>
              <a:buChar char="•"/>
              <a:defRPr sz="1500"/>
            </a:lvl8pPr>
            <a:lvl9pPr marL="2918925" indent="-171701" defTabSz="686806">
              <a:spcBef>
                <a:spcPct val="20000"/>
              </a:spcBef>
              <a:buFont typeface="Arial" pitchFamily="34" charset="0"/>
              <a:buChar char="•"/>
              <a:defRPr sz="1500"/>
            </a:lvl9pPr>
          </a:lstStyle>
          <a:p>
            <a:r>
              <a:rPr lang="en-US" dirty="0"/>
              <a:t>Next-generation scale, availability, and data integrity</a:t>
            </a:r>
          </a:p>
          <a:p>
            <a:r>
              <a:rPr lang="en-US" dirty="0" err="1"/>
              <a:t>ReFS</a:t>
            </a:r>
            <a:endParaRPr lang="en-US" dirty="0"/>
          </a:p>
          <a:p>
            <a:pPr lvl="1"/>
            <a:endParaRPr lang="en-US" dirty="0"/>
          </a:p>
          <a:p>
            <a:pPr lvl="1"/>
            <a:endParaRPr lang="en-US" dirty="0"/>
          </a:p>
        </p:txBody>
      </p:sp>
      <p:sp>
        <p:nvSpPr>
          <p:cNvPr id="14" name="TextBox 13"/>
          <p:cNvSpPr txBox="1"/>
          <p:nvPr/>
        </p:nvSpPr>
        <p:spPr>
          <a:xfrm>
            <a:off x="407774" y="4221246"/>
            <a:ext cx="2335426" cy="584775"/>
          </a:xfrm>
          <a:prstGeom prst="rect">
            <a:avLst/>
          </a:prstGeom>
          <a:noFill/>
        </p:spPr>
        <p:txBody>
          <a:bodyPr wrap="square" rtlCol="0">
            <a:spAutoFit/>
          </a:bodyPr>
          <a:lstStyle/>
          <a:p>
            <a:r>
              <a:rPr lang="en-US" sz="1600" dirty="0" smtClean="0"/>
              <a:t>Lower Operational Expenditure</a:t>
            </a:r>
            <a:endParaRPr lang="en-US" sz="1600" dirty="0"/>
          </a:p>
        </p:txBody>
      </p:sp>
      <p:sp>
        <p:nvSpPr>
          <p:cNvPr id="15" name="Content Placeholder 2"/>
          <p:cNvSpPr txBox="1">
            <a:spLocks/>
          </p:cNvSpPr>
          <p:nvPr/>
        </p:nvSpPr>
        <p:spPr>
          <a:xfrm>
            <a:off x="2430553" y="4292583"/>
            <a:ext cx="6230640" cy="739067"/>
          </a:xfrm>
          <a:prstGeom prst="rect">
            <a:avLst/>
          </a:prstGeom>
          <a:ln>
            <a:noFill/>
          </a:ln>
        </p:spPr>
        <p:txBody>
          <a:bodyPr vert="horz" lIns="0" tIns="34340" rIns="68681" bIns="34340" numCol="2" rtlCol="0">
            <a:noAutofit/>
          </a:bodyPr>
          <a:lstStyle>
            <a:lvl1pPr marL="257552" indent="-257552" algn="l" defTabSz="686806" rtl="0" eaLnBrk="1" latinLnBrk="0" hangingPunct="1">
              <a:lnSpc>
                <a:spcPct val="85000"/>
              </a:lnSpc>
              <a:spcBef>
                <a:spcPts val="1803"/>
              </a:spcBef>
              <a:spcAft>
                <a:spcPts val="0"/>
              </a:spcAft>
              <a:buClr>
                <a:srgbClr val="00B0F0"/>
              </a:buClr>
              <a:buSzPct val="100000"/>
              <a:buFont typeface="Wingdings" pitchFamily="2" charset="2"/>
              <a:buChar char="§"/>
              <a:defRPr sz="1800" kern="1200" spc="-53" baseline="0">
                <a:solidFill>
                  <a:srgbClr val="666666"/>
                </a:solidFill>
                <a:latin typeface="Segoe UI" pitchFamily="34" charset="0"/>
                <a:ea typeface="Segoe UI" pitchFamily="34" charset="0"/>
                <a:cs typeface="Segoe UI" pitchFamily="34" charset="0"/>
              </a:defRPr>
            </a:lvl1pPr>
            <a:lvl2pPr marL="558030" indent="-214627" algn="l" defTabSz="686806" rtl="0" eaLnBrk="1" latinLnBrk="0" hangingPunct="1">
              <a:lnSpc>
                <a:spcPct val="85000"/>
              </a:lnSpc>
              <a:spcBef>
                <a:spcPts val="451"/>
              </a:spcBef>
              <a:spcAft>
                <a:spcPts val="0"/>
              </a:spcAft>
              <a:buClr>
                <a:srgbClr val="00B0F0"/>
              </a:buClr>
              <a:buSzPct val="100000"/>
              <a:buFont typeface="Wingdings" pitchFamily="2" charset="2"/>
              <a:buChar char="§"/>
              <a:defRPr sz="1500" kern="1200" spc="-53" baseline="0">
                <a:solidFill>
                  <a:srgbClr val="666666"/>
                </a:solidFill>
                <a:latin typeface="Segoe UI" pitchFamily="34" charset="0"/>
                <a:ea typeface="Segoe UI" pitchFamily="34" charset="0"/>
                <a:cs typeface="Segoe UI" pitchFamily="34" charset="0"/>
              </a:defRPr>
            </a:lvl2pPr>
            <a:lvl3pPr marL="858507"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3pPr>
            <a:lvl4pPr marL="1201910"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4pPr>
            <a:lvl5pPr marL="1545313"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5pPr>
            <a:lvl6pPr marL="1888716"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32119"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5522"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8925"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a:solidFill>
                  <a:schemeClr val="tx1"/>
                </a:solidFill>
                <a:latin typeface="+mn-lt"/>
                <a:ea typeface="+mn-ea"/>
                <a:cs typeface="+mn-cs"/>
              </a:rPr>
              <a:t>Ease of storage </a:t>
            </a:r>
            <a:r>
              <a:rPr lang="en-US" sz="1600" dirty="0" smtClean="0">
                <a:solidFill>
                  <a:schemeClr val="tx1"/>
                </a:solidFill>
                <a:latin typeface="+mn-lt"/>
                <a:ea typeface="+mn-ea"/>
                <a:cs typeface="+mn-cs"/>
              </a:rPr>
              <a:t>administration</a:t>
            </a:r>
          </a:p>
          <a:p>
            <a:pPr marL="0" indent="0">
              <a:buNone/>
            </a:pPr>
            <a:endParaRPr lang="en-US" sz="1600" dirty="0">
              <a:solidFill>
                <a:schemeClr val="tx1"/>
              </a:solidFill>
              <a:latin typeface="+mn-lt"/>
              <a:ea typeface="+mn-ea"/>
              <a:cs typeface="+mn-cs"/>
            </a:endParaRPr>
          </a:p>
          <a:p>
            <a:r>
              <a:rPr lang="en-US" sz="1600" dirty="0">
                <a:solidFill>
                  <a:schemeClr val="tx1"/>
                </a:solidFill>
                <a:latin typeface="+mn-lt"/>
                <a:ea typeface="+mn-ea"/>
                <a:cs typeface="+mn-cs"/>
              </a:rPr>
              <a:t>Storage Management API with PowerShell &amp; SMI-S integration</a:t>
            </a:r>
          </a:p>
        </p:txBody>
      </p:sp>
      <p:sp>
        <p:nvSpPr>
          <p:cNvPr id="17" name="Content Placeholder 2"/>
          <p:cNvSpPr txBox="1">
            <a:spLocks/>
          </p:cNvSpPr>
          <p:nvPr/>
        </p:nvSpPr>
        <p:spPr>
          <a:xfrm>
            <a:off x="2432854" y="5539323"/>
            <a:ext cx="6103237" cy="331116"/>
          </a:xfrm>
          <a:prstGeom prst="rect">
            <a:avLst/>
          </a:prstGeom>
          <a:ln>
            <a:noFill/>
          </a:ln>
        </p:spPr>
        <p:txBody>
          <a:bodyPr vert="horz" lIns="0" tIns="34340" rIns="68681" bIns="34340" numCol="2" rtlCol="0">
            <a:noAutofit/>
          </a:bodyPr>
          <a:lstStyle>
            <a:lvl1pPr marL="257552" indent="-257552" algn="l" defTabSz="686806" rtl="0" eaLnBrk="1" latinLnBrk="0" hangingPunct="1">
              <a:lnSpc>
                <a:spcPct val="85000"/>
              </a:lnSpc>
              <a:spcBef>
                <a:spcPts val="1803"/>
              </a:spcBef>
              <a:spcAft>
                <a:spcPts val="0"/>
              </a:spcAft>
              <a:buClr>
                <a:srgbClr val="00B0F0"/>
              </a:buClr>
              <a:buSzPct val="100000"/>
              <a:buFont typeface="Wingdings" pitchFamily="2" charset="2"/>
              <a:buChar char="§"/>
              <a:defRPr sz="1800" kern="1200" spc="-53" baseline="0">
                <a:solidFill>
                  <a:srgbClr val="666666"/>
                </a:solidFill>
                <a:latin typeface="Segoe UI" pitchFamily="34" charset="0"/>
                <a:ea typeface="Segoe UI" pitchFamily="34" charset="0"/>
                <a:cs typeface="Segoe UI" pitchFamily="34" charset="0"/>
              </a:defRPr>
            </a:lvl1pPr>
            <a:lvl2pPr marL="558030" indent="-214627" algn="l" defTabSz="686806" rtl="0" eaLnBrk="1" latinLnBrk="0" hangingPunct="1">
              <a:lnSpc>
                <a:spcPct val="85000"/>
              </a:lnSpc>
              <a:spcBef>
                <a:spcPts val="451"/>
              </a:spcBef>
              <a:spcAft>
                <a:spcPts val="0"/>
              </a:spcAft>
              <a:buClr>
                <a:srgbClr val="00B0F0"/>
              </a:buClr>
              <a:buSzPct val="100000"/>
              <a:buFont typeface="Wingdings" pitchFamily="2" charset="2"/>
              <a:buChar char="§"/>
              <a:defRPr sz="1500" kern="1200" spc="-53" baseline="0">
                <a:solidFill>
                  <a:srgbClr val="666666"/>
                </a:solidFill>
                <a:latin typeface="Segoe UI" pitchFamily="34" charset="0"/>
                <a:ea typeface="Segoe UI" pitchFamily="34" charset="0"/>
                <a:cs typeface="Segoe UI" pitchFamily="34" charset="0"/>
              </a:defRPr>
            </a:lvl2pPr>
            <a:lvl3pPr marL="858507"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3pPr>
            <a:lvl4pPr marL="1201910"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4pPr>
            <a:lvl5pPr marL="1545313"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5pPr>
            <a:lvl6pPr marL="1888716"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32119"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5522"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8925"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a:solidFill>
                  <a:schemeClr val="tx1"/>
                </a:solidFill>
                <a:latin typeface="+mn-lt"/>
                <a:ea typeface="+mn-ea"/>
                <a:cs typeface="+mn-cs"/>
              </a:rPr>
              <a:t>Efficient capacity </a:t>
            </a:r>
            <a:r>
              <a:rPr lang="en-US" sz="1600" dirty="0" smtClean="0">
                <a:solidFill>
                  <a:schemeClr val="tx1"/>
                </a:solidFill>
                <a:latin typeface="+mn-lt"/>
                <a:ea typeface="+mn-ea"/>
                <a:cs typeface="+mn-cs"/>
              </a:rPr>
              <a:t>utilization</a:t>
            </a:r>
          </a:p>
          <a:p>
            <a:pPr marL="0" indent="0">
              <a:buNone/>
            </a:pPr>
            <a:endParaRPr lang="en-US" sz="1600" dirty="0" smtClean="0">
              <a:solidFill>
                <a:schemeClr val="tx1"/>
              </a:solidFill>
              <a:latin typeface="+mn-lt"/>
              <a:ea typeface="+mn-ea"/>
              <a:cs typeface="+mn-cs"/>
            </a:endParaRPr>
          </a:p>
          <a:p>
            <a:r>
              <a:rPr lang="en-US" sz="1600" dirty="0" smtClean="0">
                <a:solidFill>
                  <a:schemeClr val="tx1"/>
                </a:solidFill>
                <a:latin typeface="+mn-lt"/>
                <a:ea typeface="+mn-ea"/>
                <a:cs typeface="+mn-cs"/>
              </a:rPr>
              <a:t>Thin </a:t>
            </a:r>
            <a:r>
              <a:rPr lang="en-US" sz="1600" dirty="0">
                <a:solidFill>
                  <a:schemeClr val="tx1"/>
                </a:solidFill>
                <a:latin typeface="+mn-lt"/>
                <a:ea typeface="+mn-ea"/>
                <a:cs typeface="+mn-cs"/>
              </a:rPr>
              <a:t>Provisioning Integration</a:t>
            </a:r>
          </a:p>
        </p:txBody>
      </p:sp>
      <p:sp>
        <p:nvSpPr>
          <p:cNvPr id="18" name="Content Placeholder 2"/>
          <p:cNvSpPr txBox="1">
            <a:spLocks/>
          </p:cNvSpPr>
          <p:nvPr/>
        </p:nvSpPr>
        <p:spPr>
          <a:xfrm>
            <a:off x="2434004" y="5948407"/>
            <a:ext cx="6103237" cy="406439"/>
          </a:xfrm>
          <a:prstGeom prst="rect">
            <a:avLst/>
          </a:prstGeom>
          <a:ln>
            <a:noFill/>
          </a:ln>
        </p:spPr>
        <p:txBody>
          <a:bodyPr vert="horz" lIns="0" tIns="34340" rIns="68681" bIns="34340" numCol="2" rtlCol="0">
            <a:noAutofit/>
          </a:bodyPr>
          <a:lstStyle>
            <a:lvl1pPr marL="257552" indent="-257552" algn="l" defTabSz="686806" rtl="0" eaLnBrk="1" latinLnBrk="0" hangingPunct="1">
              <a:lnSpc>
                <a:spcPct val="85000"/>
              </a:lnSpc>
              <a:spcBef>
                <a:spcPts val="1803"/>
              </a:spcBef>
              <a:spcAft>
                <a:spcPts val="0"/>
              </a:spcAft>
              <a:buClr>
                <a:srgbClr val="00B0F0"/>
              </a:buClr>
              <a:buSzPct val="100000"/>
              <a:buFont typeface="Wingdings" pitchFamily="2" charset="2"/>
              <a:buChar char="§"/>
              <a:defRPr sz="1800" kern="1200" spc="-53" baseline="0">
                <a:solidFill>
                  <a:srgbClr val="666666"/>
                </a:solidFill>
                <a:latin typeface="Segoe UI" pitchFamily="34" charset="0"/>
                <a:ea typeface="Segoe UI" pitchFamily="34" charset="0"/>
                <a:cs typeface="Segoe UI" pitchFamily="34" charset="0"/>
              </a:defRPr>
            </a:lvl1pPr>
            <a:lvl2pPr marL="558030" indent="-214627" algn="l" defTabSz="686806" rtl="0" eaLnBrk="1" latinLnBrk="0" hangingPunct="1">
              <a:lnSpc>
                <a:spcPct val="85000"/>
              </a:lnSpc>
              <a:spcBef>
                <a:spcPts val="451"/>
              </a:spcBef>
              <a:spcAft>
                <a:spcPts val="0"/>
              </a:spcAft>
              <a:buClr>
                <a:srgbClr val="00B0F0"/>
              </a:buClr>
              <a:buSzPct val="100000"/>
              <a:buFont typeface="Wingdings" pitchFamily="2" charset="2"/>
              <a:buChar char="§"/>
              <a:defRPr sz="1500" kern="1200" spc="-53" baseline="0">
                <a:solidFill>
                  <a:srgbClr val="666666"/>
                </a:solidFill>
                <a:latin typeface="Segoe UI" pitchFamily="34" charset="0"/>
                <a:ea typeface="Segoe UI" pitchFamily="34" charset="0"/>
                <a:cs typeface="Segoe UI" pitchFamily="34" charset="0"/>
              </a:defRPr>
            </a:lvl2pPr>
            <a:lvl3pPr marL="858507"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3pPr>
            <a:lvl4pPr marL="1201910"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4pPr>
            <a:lvl5pPr marL="1545313"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5pPr>
            <a:lvl6pPr marL="1888716"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32119"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5522"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8925"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a:solidFill>
                  <a:schemeClr val="tx1"/>
                </a:solidFill>
                <a:latin typeface="+mn-lt"/>
                <a:ea typeface="+mn-ea"/>
                <a:cs typeface="+mn-cs"/>
              </a:rPr>
              <a:t>Dynamic Data Movement</a:t>
            </a:r>
          </a:p>
          <a:p>
            <a:r>
              <a:rPr lang="en-US" sz="1600" dirty="0">
                <a:solidFill>
                  <a:schemeClr val="tx1"/>
                </a:solidFill>
                <a:latin typeface="+mn-lt"/>
                <a:ea typeface="+mn-ea"/>
                <a:cs typeface="+mn-cs"/>
              </a:rPr>
              <a:t>Offloaded Data Transfer</a:t>
            </a:r>
          </a:p>
        </p:txBody>
      </p:sp>
      <p:sp>
        <p:nvSpPr>
          <p:cNvPr id="19" name="Content Placeholder 2"/>
          <p:cNvSpPr txBox="1">
            <a:spLocks/>
          </p:cNvSpPr>
          <p:nvPr/>
        </p:nvSpPr>
        <p:spPr>
          <a:xfrm>
            <a:off x="2433520" y="1921071"/>
            <a:ext cx="6099121" cy="739067"/>
          </a:xfrm>
          <a:prstGeom prst="rect">
            <a:avLst/>
          </a:prstGeom>
          <a:ln>
            <a:noFill/>
          </a:ln>
        </p:spPr>
        <p:txBody>
          <a:bodyPr vert="horz" lIns="0" tIns="34340" rIns="68681" bIns="34340" numCol="2" rtlCol="0">
            <a:noAutofit/>
          </a:bodyPr>
          <a:lstStyle>
            <a:lvl1pPr marL="257552" indent="-257552" algn="l" defTabSz="686806" rtl="0" eaLnBrk="1" latinLnBrk="0" hangingPunct="1">
              <a:lnSpc>
                <a:spcPct val="85000"/>
              </a:lnSpc>
              <a:spcBef>
                <a:spcPts val="1803"/>
              </a:spcBef>
              <a:spcAft>
                <a:spcPts val="0"/>
              </a:spcAft>
              <a:buClr>
                <a:srgbClr val="00B0F0"/>
              </a:buClr>
              <a:buSzPct val="100000"/>
              <a:buFont typeface="Wingdings" pitchFamily="2" charset="2"/>
              <a:buChar char="§"/>
              <a:defRPr sz="1800" kern="1200" spc="-53" baseline="0">
                <a:solidFill>
                  <a:srgbClr val="666666"/>
                </a:solidFill>
                <a:latin typeface="Segoe UI" pitchFamily="34" charset="0"/>
                <a:ea typeface="Segoe UI" pitchFamily="34" charset="0"/>
                <a:cs typeface="Segoe UI" pitchFamily="34" charset="0"/>
              </a:defRPr>
            </a:lvl1pPr>
            <a:lvl2pPr marL="558030" indent="-214627" algn="l" defTabSz="686806" rtl="0" eaLnBrk="1" latinLnBrk="0" hangingPunct="1">
              <a:lnSpc>
                <a:spcPct val="85000"/>
              </a:lnSpc>
              <a:spcBef>
                <a:spcPts val="451"/>
              </a:spcBef>
              <a:spcAft>
                <a:spcPts val="0"/>
              </a:spcAft>
              <a:buClr>
                <a:srgbClr val="00B0F0"/>
              </a:buClr>
              <a:buSzPct val="100000"/>
              <a:buFont typeface="Wingdings" pitchFamily="2" charset="2"/>
              <a:buChar char="§"/>
              <a:defRPr sz="1500" kern="1200" spc="-53" baseline="0">
                <a:solidFill>
                  <a:srgbClr val="666666"/>
                </a:solidFill>
                <a:latin typeface="Segoe UI" pitchFamily="34" charset="0"/>
                <a:ea typeface="Segoe UI" pitchFamily="34" charset="0"/>
                <a:cs typeface="Segoe UI" pitchFamily="34" charset="0"/>
              </a:defRPr>
            </a:lvl2pPr>
            <a:lvl3pPr marL="858507"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3pPr>
            <a:lvl4pPr marL="1201910"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4pPr>
            <a:lvl5pPr marL="1545313"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5pPr>
            <a:lvl6pPr marL="1888716"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32119"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5522"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8925"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a:solidFill>
                  <a:schemeClr val="tx1"/>
                </a:solidFill>
                <a:latin typeface="+mn-lt"/>
                <a:ea typeface="+mn-ea"/>
                <a:cs typeface="+mn-cs"/>
              </a:rPr>
              <a:t>Maximize service/data availability </a:t>
            </a:r>
          </a:p>
          <a:p>
            <a:endParaRPr lang="en-US" sz="1600" dirty="0">
              <a:solidFill>
                <a:schemeClr val="tx1"/>
              </a:solidFill>
              <a:latin typeface="+mn-lt"/>
              <a:ea typeface="+mn-ea"/>
              <a:cs typeface="+mn-cs"/>
            </a:endParaRPr>
          </a:p>
          <a:p>
            <a:r>
              <a:rPr lang="en-US" sz="1600" dirty="0">
                <a:solidFill>
                  <a:schemeClr val="tx1"/>
                </a:solidFill>
                <a:latin typeface="+mn-lt"/>
                <a:ea typeface="+mn-ea"/>
                <a:cs typeface="+mn-cs"/>
              </a:rPr>
              <a:t>New NTFS CHKDSK and Health Model</a:t>
            </a:r>
          </a:p>
          <a:p>
            <a:pPr lvl="1"/>
            <a:endParaRPr lang="en-US" sz="1800" b="0" dirty="0"/>
          </a:p>
        </p:txBody>
      </p:sp>
      <p:sp>
        <p:nvSpPr>
          <p:cNvPr id="16" name="Rounded Rectangle 15"/>
          <p:cNvSpPr/>
          <p:nvPr/>
        </p:nvSpPr>
        <p:spPr>
          <a:xfrm>
            <a:off x="412260" y="1799489"/>
            <a:ext cx="8244230" cy="6858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TextBox 19"/>
          <p:cNvSpPr txBox="1"/>
          <p:nvPr/>
        </p:nvSpPr>
        <p:spPr>
          <a:xfrm>
            <a:off x="457200" y="1873196"/>
            <a:ext cx="1864156" cy="338554"/>
          </a:xfrm>
          <a:prstGeom prst="rect">
            <a:avLst/>
          </a:prstGeom>
          <a:noFill/>
        </p:spPr>
        <p:txBody>
          <a:bodyPr wrap="square" rtlCol="0">
            <a:spAutoFit/>
          </a:bodyPr>
          <a:lstStyle/>
          <a:p>
            <a:r>
              <a:rPr lang="en-US" sz="1600" dirty="0" smtClean="0"/>
              <a:t>Availability</a:t>
            </a:r>
          </a:p>
        </p:txBody>
      </p:sp>
      <p:sp>
        <p:nvSpPr>
          <p:cNvPr id="22" name="Content Placeholder 2"/>
          <p:cNvSpPr txBox="1">
            <a:spLocks/>
          </p:cNvSpPr>
          <p:nvPr/>
        </p:nvSpPr>
        <p:spPr>
          <a:xfrm>
            <a:off x="2438400" y="3632161"/>
            <a:ext cx="6103237" cy="406439"/>
          </a:xfrm>
          <a:prstGeom prst="rect">
            <a:avLst/>
          </a:prstGeom>
          <a:ln>
            <a:noFill/>
          </a:ln>
        </p:spPr>
        <p:txBody>
          <a:bodyPr vert="horz" lIns="0" tIns="34340" rIns="68681" bIns="34340" numCol="2" rtlCol="0">
            <a:noAutofit/>
          </a:bodyPr>
          <a:lstStyle>
            <a:lvl1pPr marL="257552" indent="-257552" algn="l" defTabSz="686806" rtl="0" eaLnBrk="1" latinLnBrk="0" hangingPunct="1">
              <a:lnSpc>
                <a:spcPct val="85000"/>
              </a:lnSpc>
              <a:spcBef>
                <a:spcPts val="1803"/>
              </a:spcBef>
              <a:spcAft>
                <a:spcPts val="0"/>
              </a:spcAft>
              <a:buClr>
                <a:srgbClr val="00B0F0"/>
              </a:buClr>
              <a:buSzPct val="100000"/>
              <a:buFont typeface="Wingdings" pitchFamily="2" charset="2"/>
              <a:buChar char="§"/>
              <a:defRPr sz="1800" kern="1200" spc="-53" baseline="0">
                <a:solidFill>
                  <a:srgbClr val="666666"/>
                </a:solidFill>
                <a:latin typeface="Segoe UI" pitchFamily="34" charset="0"/>
                <a:ea typeface="Segoe UI" pitchFamily="34" charset="0"/>
                <a:cs typeface="Segoe UI" pitchFamily="34" charset="0"/>
              </a:defRPr>
            </a:lvl1pPr>
            <a:lvl2pPr marL="558030" indent="-214627" algn="l" defTabSz="686806" rtl="0" eaLnBrk="1" latinLnBrk="0" hangingPunct="1">
              <a:lnSpc>
                <a:spcPct val="85000"/>
              </a:lnSpc>
              <a:spcBef>
                <a:spcPts val="451"/>
              </a:spcBef>
              <a:spcAft>
                <a:spcPts val="0"/>
              </a:spcAft>
              <a:buClr>
                <a:srgbClr val="00B0F0"/>
              </a:buClr>
              <a:buSzPct val="100000"/>
              <a:buFont typeface="Wingdings" pitchFamily="2" charset="2"/>
              <a:buChar char="§"/>
              <a:defRPr sz="1500" kern="1200" spc="-53" baseline="0">
                <a:solidFill>
                  <a:srgbClr val="666666"/>
                </a:solidFill>
                <a:latin typeface="Segoe UI" pitchFamily="34" charset="0"/>
                <a:ea typeface="Segoe UI" pitchFamily="34" charset="0"/>
                <a:cs typeface="Segoe UI" pitchFamily="34" charset="0"/>
              </a:defRPr>
            </a:lvl2pPr>
            <a:lvl3pPr marL="858507"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3pPr>
            <a:lvl4pPr marL="1201910"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4pPr>
            <a:lvl5pPr marL="1545313" indent="-171701" algn="l" defTabSz="686806" rtl="0" eaLnBrk="1" latinLnBrk="0" hangingPunct="1">
              <a:lnSpc>
                <a:spcPct val="85000"/>
              </a:lnSpc>
              <a:spcBef>
                <a:spcPts val="451"/>
              </a:spcBef>
              <a:spcAft>
                <a:spcPts val="0"/>
              </a:spcAft>
              <a:buClr>
                <a:srgbClr val="00B0F0"/>
              </a:buClr>
              <a:buFont typeface="Wingdings" pitchFamily="2" charset="2"/>
              <a:buChar char="§"/>
              <a:defRPr sz="1400" kern="1200" spc="-53" baseline="0">
                <a:solidFill>
                  <a:srgbClr val="666666"/>
                </a:solidFill>
                <a:latin typeface="Segoe UI" pitchFamily="34" charset="0"/>
                <a:ea typeface="Segoe UI" pitchFamily="34" charset="0"/>
                <a:cs typeface="Segoe UI" pitchFamily="34" charset="0"/>
              </a:defRPr>
            </a:lvl5pPr>
            <a:lvl6pPr marL="1888716"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32119"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5522"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8925" indent="-171701" algn="l" defTabSz="68680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smtClean="0">
                <a:solidFill>
                  <a:schemeClr val="tx1"/>
                </a:solidFill>
                <a:latin typeface="+mn-lt"/>
                <a:ea typeface="+mn-ea"/>
                <a:cs typeface="+mn-cs"/>
              </a:rPr>
              <a:t>Storage Efficiency</a:t>
            </a:r>
            <a:endParaRPr lang="en-US" sz="1600" dirty="0">
              <a:solidFill>
                <a:schemeClr val="tx1"/>
              </a:solidFill>
              <a:latin typeface="+mn-lt"/>
              <a:ea typeface="+mn-ea"/>
              <a:cs typeface="+mn-cs"/>
            </a:endParaRPr>
          </a:p>
          <a:p>
            <a:r>
              <a:rPr lang="en-US" sz="1600" dirty="0" smtClean="0">
                <a:solidFill>
                  <a:schemeClr val="tx1"/>
                </a:solidFill>
                <a:latin typeface="+mn-lt"/>
                <a:ea typeface="+mn-ea"/>
                <a:cs typeface="+mn-cs"/>
              </a:rPr>
              <a:t>Deduplication</a:t>
            </a:r>
            <a:endParaRPr lang="en-US" sz="1600" dirty="0">
              <a:solidFill>
                <a:schemeClr val="tx1"/>
              </a:solidFill>
              <a:latin typeface="+mn-lt"/>
              <a:ea typeface="+mn-ea"/>
              <a:cs typeface="+mn-cs"/>
            </a:endParaRPr>
          </a:p>
        </p:txBody>
      </p:sp>
    </p:spTree>
    <p:extLst>
      <p:ext uri="{BB962C8B-B14F-4D97-AF65-F5344CB8AC3E}">
        <p14:creationId xmlns:p14="http://schemas.microsoft.com/office/powerpoint/2010/main" val="344300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8"/>
          </p:nvPr>
        </p:nvSpPr>
        <p:spPr>
          <a:xfrm>
            <a:off x="536921" y="1269833"/>
            <a:ext cx="7387879" cy="5054767"/>
          </a:xfrm>
        </p:spPr>
        <p:txBody>
          <a:bodyPr>
            <a:normAutofit/>
          </a:bodyPr>
          <a:lstStyle/>
          <a:p>
            <a:pPr>
              <a:lnSpc>
                <a:spcPct val="80000"/>
              </a:lnSpc>
            </a:pPr>
            <a:r>
              <a:rPr lang="en-US" sz="2000" b="1" dirty="0"/>
              <a:t>File system issues </a:t>
            </a:r>
            <a:r>
              <a:rPr lang="en-US" sz="2000" b="1" dirty="0" smtClean="0"/>
              <a:t>identified </a:t>
            </a:r>
            <a:r>
              <a:rPr lang="en-US" sz="2000" b="1" dirty="0"/>
              <a:t>while the volume is </a:t>
            </a:r>
            <a:r>
              <a:rPr lang="en-US" sz="2000" b="1" dirty="0" smtClean="0"/>
              <a:t>online</a:t>
            </a:r>
          </a:p>
          <a:p>
            <a:pPr lvl="1">
              <a:lnSpc>
                <a:spcPct val="80000"/>
              </a:lnSpc>
            </a:pPr>
            <a:r>
              <a:rPr lang="en-US" sz="2000" dirty="0" smtClean="0"/>
              <a:t>Pre-verification of corruption to ensure CHKDSK only runs when needed (eliminates false positives)</a:t>
            </a:r>
          </a:p>
          <a:p>
            <a:pPr lvl="1">
              <a:lnSpc>
                <a:spcPct val="80000"/>
              </a:lnSpc>
            </a:pPr>
            <a:r>
              <a:rPr lang="en-US" sz="2000" dirty="0" smtClean="0"/>
              <a:t>Online </a:t>
            </a:r>
            <a:r>
              <a:rPr lang="en-US" sz="2000" dirty="0"/>
              <a:t>scanning determines </a:t>
            </a:r>
            <a:r>
              <a:rPr lang="en-US" sz="2000" dirty="0" smtClean="0"/>
              <a:t>repair </a:t>
            </a:r>
            <a:r>
              <a:rPr lang="en-US" sz="2000" dirty="0"/>
              <a:t>steps that need to be taken</a:t>
            </a:r>
          </a:p>
          <a:p>
            <a:pPr>
              <a:lnSpc>
                <a:spcPct val="80000"/>
              </a:lnSpc>
            </a:pPr>
            <a:r>
              <a:rPr lang="en-US" sz="2000" b="1" dirty="0"/>
              <a:t>Minimized Downtime </a:t>
            </a:r>
            <a:r>
              <a:rPr lang="en-US" sz="2000" b="1" dirty="0" smtClean="0"/>
              <a:t>for Correction</a:t>
            </a:r>
            <a:endParaRPr lang="en-US" sz="2000" b="1" dirty="0"/>
          </a:p>
          <a:p>
            <a:pPr lvl="1">
              <a:lnSpc>
                <a:spcPct val="80000"/>
              </a:lnSpc>
            </a:pPr>
            <a:r>
              <a:rPr lang="en-US" sz="2000" dirty="0" smtClean="0"/>
              <a:t>Online self-healing </a:t>
            </a:r>
            <a:r>
              <a:rPr lang="en-US" sz="2000" dirty="0"/>
              <a:t>to immediately repair if possible</a:t>
            </a:r>
          </a:p>
          <a:p>
            <a:pPr lvl="1">
              <a:lnSpc>
                <a:spcPct val="80000"/>
              </a:lnSpc>
            </a:pPr>
            <a:r>
              <a:rPr lang="en-US" sz="2000" dirty="0" smtClean="0"/>
              <a:t>Volume </a:t>
            </a:r>
            <a:r>
              <a:rPr lang="en-US" sz="2000" dirty="0"/>
              <a:t>can be taken offline at the administrator’s discretion for minimal time for targeted repair of the issue (seconds)</a:t>
            </a:r>
          </a:p>
          <a:p>
            <a:pPr>
              <a:lnSpc>
                <a:spcPct val="80000"/>
              </a:lnSpc>
            </a:pPr>
            <a:r>
              <a:rPr lang="en-US" sz="2000" b="1" dirty="0"/>
              <a:t>Cluster integration for </a:t>
            </a:r>
            <a:r>
              <a:rPr lang="en-US" sz="2000" b="1" dirty="0" smtClean="0"/>
              <a:t>Continuous Availability</a:t>
            </a:r>
            <a:endParaRPr lang="en-US" sz="2000" b="1" dirty="0"/>
          </a:p>
          <a:p>
            <a:pPr lvl="1">
              <a:lnSpc>
                <a:spcPct val="80000"/>
              </a:lnSpc>
            </a:pPr>
            <a:r>
              <a:rPr lang="en-US" sz="2000" dirty="0"/>
              <a:t>Online spot-fixing of errors w/no down-time enabled via integration of Cluster Shared Volumes</a:t>
            </a:r>
          </a:p>
          <a:p>
            <a:pPr marL="343403" lvl="1" indent="0">
              <a:buNone/>
            </a:pPr>
            <a:endParaRPr lang="en-US" sz="1600" dirty="0">
              <a:solidFill>
                <a:schemeClr val="bg1"/>
              </a:solidFill>
            </a:endParaRPr>
          </a:p>
        </p:txBody>
      </p:sp>
      <p:sp>
        <p:nvSpPr>
          <p:cNvPr id="2" name="Title 1"/>
          <p:cNvSpPr>
            <a:spLocks noGrp="1"/>
          </p:cNvSpPr>
          <p:nvPr>
            <p:ph type="title"/>
          </p:nvPr>
        </p:nvSpPr>
        <p:spPr/>
        <p:txBody>
          <a:bodyPr vert="horz" lIns="91440" tIns="45720" rIns="91440" bIns="45720" rtlCol="0" anchor="ctr">
            <a:normAutofit fontScale="90000"/>
          </a:bodyPr>
          <a:lstStyle/>
          <a:p>
            <a:pPr algn="ctr"/>
            <a:r>
              <a:rPr lang="en-US" b="0" dirty="0"/>
              <a:t>CHKDSK – A Modern Approach</a:t>
            </a:r>
          </a:p>
        </p:txBody>
      </p:sp>
      <p:pic>
        <p:nvPicPr>
          <p:cNvPr id="6" name="Picture 18" descr="Database blue"/>
          <p:cNvPicPr>
            <a:picLocks noChangeAspect="1" noChangeArrowheads="1"/>
          </p:cNvPicPr>
          <p:nvPr/>
        </p:nvPicPr>
        <p:blipFill>
          <a:blip r:embed="rId2" cstate="print"/>
          <a:srcRect/>
          <a:stretch>
            <a:fillRect/>
          </a:stretch>
        </p:blipFill>
        <p:spPr bwMode="auto">
          <a:xfrm>
            <a:off x="6432374" y="5545042"/>
            <a:ext cx="162204" cy="276389"/>
          </a:xfrm>
          <a:prstGeom prst="rect">
            <a:avLst/>
          </a:prstGeom>
          <a:noFill/>
        </p:spPr>
      </p:pic>
      <p:pic>
        <p:nvPicPr>
          <p:cNvPr id="7" name="Picture 18" descr="Database blue"/>
          <p:cNvPicPr>
            <a:picLocks noChangeAspect="1" noChangeArrowheads="1"/>
          </p:cNvPicPr>
          <p:nvPr/>
        </p:nvPicPr>
        <p:blipFill>
          <a:blip r:embed="rId2" cstate="print"/>
          <a:srcRect/>
          <a:stretch>
            <a:fillRect/>
          </a:stretch>
        </p:blipFill>
        <p:spPr bwMode="auto">
          <a:xfrm>
            <a:off x="7601462" y="4114800"/>
            <a:ext cx="1007341" cy="1706631"/>
          </a:xfrm>
          <a:prstGeom prst="rect">
            <a:avLst/>
          </a:prstGeom>
          <a:noFill/>
        </p:spPr>
      </p:pic>
      <p:sp>
        <p:nvSpPr>
          <p:cNvPr id="9" name="Line Callout 1 (Border and Accent Bar) 8"/>
          <p:cNvSpPr/>
          <p:nvPr/>
        </p:nvSpPr>
        <p:spPr bwMode="auto">
          <a:xfrm>
            <a:off x="5867400" y="5894764"/>
            <a:ext cx="1308777" cy="506036"/>
          </a:xfrm>
          <a:prstGeom prst="accentBorderCallout1">
            <a:avLst>
              <a:gd name="adj1" fmla="val 52847"/>
              <a:gd name="adj2" fmla="val 99815"/>
              <a:gd name="adj3" fmla="val 15767"/>
              <a:gd name="adj4" fmla="val 88337"/>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68678" tIns="34339" rIns="68678" bIns="34339" numCol="1" rtlCol="0" anchor="ctr" anchorCtr="0" compatLnSpc="1">
            <a:prstTxWarp prst="textNoShape">
              <a:avLst/>
            </a:prstTxWarp>
          </a:bodyPr>
          <a:lstStyle/>
          <a:p>
            <a:pPr algn="ctr" defTabSz="686580"/>
            <a:r>
              <a:rPr lang="en-US" sz="1100" b="1" dirty="0" smtClean="0">
                <a:solidFill>
                  <a:schemeClr val="bg1"/>
                </a:solidFill>
              </a:rPr>
              <a:t>500 GB</a:t>
            </a:r>
          </a:p>
          <a:p>
            <a:pPr algn="ctr" defTabSz="686580"/>
            <a:r>
              <a:rPr lang="en-US" sz="1100" b="1" dirty="0">
                <a:solidFill>
                  <a:schemeClr val="bg1"/>
                </a:solidFill>
              </a:rPr>
              <a:t>a</a:t>
            </a:r>
            <a:r>
              <a:rPr lang="en-US" sz="1100" b="1" dirty="0" smtClean="0">
                <a:solidFill>
                  <a:schemeClr val="bg1"/>
                </a:solidFill>
              </a:rPr>
              <a:t>vg. size today</a:t>
            </a:r>
            <a:endParaRPr lang="en-US" sz="1100" b="1" dirty="0">
              <a:solidFill>
                <a:schemeClr val="bg1"/>
              </a:solidFill>
            </a:endParaRPr>
          </a:p>
        </p:txBody>
      </p:sp>
      <p:sp>
        <p:nvSpPr>
          <p:cNvPr id="10" name="Line Callout 1 (Border and Accent Bar) 9"/>
          <p:cNvSpPr/>
          <p:nvPr/>
        </p:nvSpPr>
        <p:spPr bwMode="auto">
          <a:xfrm>
            <a:off x="7376873" y="5914631"/>
            <a:ext cx="1286931" cy="486168"/>
          </a:xfrm>
          <a:prstGeom prst="accentBorderCallout1">
            <a:avLst>
              <a:gd name="adj1" fmla="val 52847"/>
              <a:gd name="adj2" fmla="val 99815"/>
              <a:gd name="adj3" fmla="val 15767"/>
              <a:gd name="adj4" fmla="val 88337"/>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68678" tIns="34339" rIns="68678" bIns="34339" numCol="1" rtlCol="0" anchor="ctr" anchorCtr="0" compatLnSpc="1">
            <a:prstTxWarp prst="textNoShape">
              <a:avLst/>
            </a:prstTxWarp>
          </a:bodyPr>
          <a:lstStyle/>
          <a:p>
            <a:pPr algn="ctr" defTabSz="686580"/>
            <a:r>
              <a:rPr lang="en-US" sz="1100" b="1" dirty="0" smtClean="0">
                <a:solidFill>
                  <a:schemeClr val="bg1"/>
                </a:solidFill>
              </a:rPr>
              <a:t>64 TB</a:t>
            </a:r>
          </a:p>
          <a:p>
            <a:pPr algn="ctr" defTabSz="686580"/>
            <a:r>
              <a:rPr lang="en-US" sz="1100" b="1" dirty="0">
                <a:solidFill>
                  <a:schemeClr val="bg1"/>
                </a:solidFill>
              </a:rPr>
              <a:t>w</a:t>
            </a:r>
            <a:r>
              <a:rPr lang="en-US" sz="1100" b="1" dirty="0" smtClean="0">
                <a:solidFill>
                  <a:schemeClr val="bg1"/>
                </a:solidFill>
              </a:rPr>
              <a:t>ith Windows 8</a:t>
            </a:r>
            <a:endParaRPr lang="en-US" sz="1100" b="1" dirty="0">
              <a:solidFill>
                <a:schemeClr val="bg1"/>
              </a:solidFill>
            </a:endParaRPr>
          </a:p>
        </p:txBody>
      </p:sp>
    </p:spTree>
    <p:extLst>
      <p:ext uri="{BB962C8B-B14F-4D97-AF65-F5344CB8AC3E}">
        <p14:creationId xmlns:p14="http://schemas.microsoft.com/office/powerpoint/2010/main" val="75225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76200"/>
            <a:ext cx="8363938" cy="761999"/>
          </a:xfrm>
        </p:spPr>
        <p:txBody>
          <a:bodyPr>
            <a:normAutofit fontScale="90000"/>
          </a:bodyPr>
          <a:lstStyle/>
          <a:p>
            <a:r>
              <a:rPr lang="en-US" dirty="0" smtClean="0"/>
              <a:t>Storage Spaces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723481" y="838200"/>
            <a:ext cx="8344319" cy="3352800"/>
          </a:xfrm>
        </p:spPr>
        <p:txBody>
          <a:bodyPr>
            <a:noAutofit/>
          </a:bodyPr>
          <a:lstStyle/>
          <a:p>
            <a:pPr>
              <a:lnSpc>
                <a:spcPct val="80000"/>
              </a:lnSpc>
            </a:pPr>
            <a:r>
              <a:rPr lang="en-US" sz="2000" b="1" dirty="0"/>
              <a:t>Redundant storage</a:t>
            </a:r>
          </a:p>
          <a:p>
            <a:pPr lvl="1">
              <a:lnSpc>
                <a:spcPct val="80000"/>
              </a:lnSpc>
            </a:pPr>
            <a:r>
              <a:rPr lang="en-US" sz="2000" dirty="0"/>
              <a:t>Mirrored Spaces and Parity Spaces with integrated </a:t>
            </a:r>
            <a:r>
              <a:rPr lang="en-US" sz="2000" dirty="0" smtClean="0"/>
              <a:t>journaling</a:t>
            </a:r>
          </a:p>
          <a:p>
            <a:pPr lvl="1">
              <a:lnSpc>
                <a:spcPct val="80000"/>
              </a:lnSpc>
            </a:pPr>
            <a:r>
              <a:rPr lang="en-US" sz="2000" dirty="0" smtClean="0"/>
              <a:t>Cluster Support</a:t>
            </a:r>
            <a:endParaRPr lang="en-US" sz="2000" dirty="0"/>
          </a:p>
          <a:p>
            <a:pPr>
              <a:lnSpc>
                <a:spcPct val="80000"/>
              </a:lnSpc>
            </a:pPr>
            <a:r>
              <a:rPr lang="en-US" sz="2000" b="1" dirty="0"/>
              <a:t>Elastic capacity expansion</a:t>
            </a:r>
          </a:p>
          <a:p>
            <a:pPr lvl="1">
              <a:lnSpc>
                <a:spcPct val="80000"/>
              </a:lnSpc>
            </a:pPr>
            <a:r>
              <a:rPr lang="en-US" sz="2000" dirty="0"/>
              <a:t>Simply add more physical drives</a:t>
            </a:r>
          </a:p>
          <a:p>
            <a:pPr>
              <a:lnSpc>
                <a:spcPct val="80000"/>
              </a:lnSpc>
            </a:pPr>
            <a:r>
              <a:rPr lang="en-US" sz="2000" b="1" dirty="0" smtClean="0"/>
              <a:t>On-demand provisioning with reclamation (trim/</a:t>
            </a:r>
            <a:r>
              <a:rPr lang="en-US" sz="2000" b="1" dirty="0" err="1" smtClean="0"/>
              <a:t>unmap</a:t>
            </a:r>
            <a:r>
              <a:rPr lang="en-US" sz="2000" b="1" dirty="0" smtClean="0"/>
              <a:t>) support</a:t>
            </a:r>
          </a:p>
          <a:p>
            <a:pPr lvl="1">
              <a:lnSpc>
                <a:spcPct val="80000"/>
              </a:lnSpc>
            </a:pPr>
            <a:r>
              <a:rPr lang="en-US" sz="2000" dirty="0" smtClean="0"/>
              <a:t>For use by NTFS, Hyper-V, and other applications e.g. SQL</a:t>
            </a:r>
          </a:p>
          <a:p>
            <a:pPr>
              <a:lnSpc>
                <a:spcPct val="80000"/>
              </a:lnSpc>
            </a:pPr>
            <a:r>
              <a:rPr lang="en-US" sz="2000" b="1" dirty="0" smtClean="0"/>
              <a:t>Managed via Windows Storage Management API</a:t>
            </a:r>
          </a:p>
          <a:p>
            <a:pPr lvl="1">
              <a:lnSpc>
                <a:spcPct val="80000"/>
              </a:lnSpc>
            </a:pPr>
            <a:r>
              <a:rPr lang="en-US" sz="2000" dirty="0" smtClean="0"/>
              <a:t> Server Manager GUI and </a:t>
            </a:r>
            <a:r>
              <a:rPr lang="en-US" sz="2000" dirty="0" err="1" smtClean="0"/>
              <a:t>Powershell</a:t>
            </a:r>
            <a:endParaRPr lang="en-US" sz="2000" dirty="0" smtClean="0"/>
          </a:p>
          <a:p>
            <a:pPr>
              <a:lnSpc>
                <a:spcPct val="80000"/>
              </a:lnSpc>
            </a:pPr>
            <a:r>
              <a:rPr lang="en-US" sz="2000" b="1" dirty="0" smtClean="0"/>
              <a:t>Rapid </a:t>
            </a:r>
            <a:r>
              <a:rPr lang="en-US" sz="2000" b="1" dirty="0"/>
              <a:t>Recovery – per pool hot spare support</a:t>
            </a:r>
          </a:p>
          <a:p>
            <a:pPr>
              <a:lnSpc>
                <a:spcPct val="80000"/>
              </a:lnSpc>
            </a:pPr>
            <a:r>
              <a:rPr lang="en-US" sz="2000" b="1" dirty="0" smtClean="0"/>
              <a:t>Application </a:t>
            </a:r>
            <a:r>
              <a:rPr lang="en-US" sz="2000" b="1" dirty="0"/>
              <a:t>driven intelligent error correction</a:t>
            </a:r>
          </a:p>
          <a:p>
            <a:pPr>
              <a:lnSpc>
                <a:spcPct val="80000"/>
              </a:lnSpc>
            </a:pPr>
            <a:r>
              <a:rPr lang="en-US" sz="2000" b="1" dirty="0" smtClean="0"/>
              <a:t>Granular </a:t>
            </a:r>
            <a:r>
              <a:rPr lang="en-US" sz="2000" b="1" dirty="0"/>
              <a:t>administrative control with </a:t>
            </a:r>
            <a:r>
              <a:rPr lang="en-US" sz="2000" b="1" dirty="0" smtClean="0"/>
              <a:t>tenant </a:t>
            </a:r>
            <a:r>
              <a:rPr lang="en-US" sz="2000" b="1" dirty="0"/>
              <a:t>isolation</a:t>
            </a:r>
          </a:p>
          <a:p>
            <a:endParaRPr lang="en-US" sz="1800" dirty="0"/>
          </a:p>
          <a:p>
            <a:pPr lvl="1"/>
            <a:endParaRPr lang="en-US" sz="1400" dirty="0"/>
          </a:p>
          <a:p>
            <a:pPr marL="0" lvl="1" indent="0" algn="ctr">
              <a:buNone/>
            </a:pPr>
            <a:endParaRPr lang="en-US" sz="1400" i="1" u="sng" dirty="0" smtClean="0"/>
          </a:p>
        </p:txBody>
      </p:sp>
      <p:sp>
        <p:nvSpPr>
          <p:cNvPr id="5" name="Rounded Rectangle 4"/>
          <p:cNvSpPr/>
          <p:nvPr/>
        </p:nvSpPr>
        <p:spPr>
          <a:xfrm>
            <a:off x="800124" y="4558320"/>
            <a:ext cx="7346974" cy="21771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56461" y="6494224"/>
            <a:ext cx="1426994" cy="230832"/>
          </a:xfrm>
          <a:prstGeom prst="rect">
            <a:avLst/>
          </a:prstGeom>
          <a:noFill/>
        </p:spPr>
        <p:txBody>
          <a:bodyPr wrap="none" rtlCol="0">
            <a:spAutoFit/>
          </a:bodyPr>
          <a:lstStyle/>
          <a:p>
            <a:r>
              <a:rPr lang="en-US" sz="900" dirty="0" err="1">
                <a:solidFill>
                  <a:schemeClr val="accent1"/>
                </a:solidFill>
                <a:latin typeface="+mj-lt"/>
              </a:rPr>
              <a:t>Contoso</a:t>
            </a:r>
            <a:r>
              <a:rPr lang="en-US" sz="900" dirty="0">
                <a:solidFill>
                  <a:schemeClr val="accent1"/>
                </a:solidFill>
                <a:latin typeface="+mj-lt"/>
              </a:rPr>
              <a:t> Hosting Company</a:t>
            </a:r>
          </a:p>
        </p:txBody>
      </p:sp>
      <p:sp>
        <p:nvSpPr>
          <p:cNvPr id="15" name="Rounded Rectangle 14"/>
          <p:cNvSpPr/>
          <p:nvPr/>
        </p:nvSpPr>
        <p:spPr>
          <a:xfrm>
            <a:off x="2767693" y="4727294"/>
            <a:ext cx="2459296" cy="770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TextBox 15"/>
          <p:cNvSpPr txBox="1"/>
          <p:nvPr/>
        </p:nvSpPr>
        <p:spPr>
          <a:xfrm>
            <a:off x="3413351" y="5482190"/>
            <a:ext cx="1122423" cy="261610"/>
          </a:xfrm>
          <a:prstGeom prst="rect">
            <a:avLst/>
          </a:prstGeom>
          <a:noFill/>
        </p:spPr>
        <p:txBody>
          <a:bodyPr wrap="none" rtlCol="0">
            <a:spAutoFit/>
          </a:bodyPr>
          <a:lstStyle/>
          <a:p>
            <a:r>
              <a:rPr lang="en-US" sz="1100" dirty="0">
                <a:solidFill>
                  <a:schemeClr val="accent1"/>
                </a:solidFill>
                <a:latin typeface="+mj-lt"/>
              </a:rPr>
              <a:t>Company A Pool</a:t>
            </a:r>
          </a:p>
        </p:txBody>
      </p:sp>
      <p:sp>
        <p:nvSpPr>
          <p:cNvPr id="18" name="TextBox 17"/>
          <p:cNvSpPr txBox="1"/>
          <p:nvPr/>
        </p:nvSpPr>
        <p:spPr>
          <a:xfrm>
            <a:off x="5976446" y="5483339"/>
            <a:ext cx="1117614" cy="261610"/>
          </a:xfrm>
          <a:prstGeom prst="rect">
            <a:avLst/>
          </a:prstGeom>
          <a:noFill/>
        </p:spPr>
        <p:txBody>
          <a:bodyPr wrap="none" rtlCol="0">
            <a:spAutoFit/>
          </a:bodyPr>
          <a:lstStyle/>
          <a:p>
            <a:r>
              <a:rPr lang="en-US" sz="1100" dirty="0">
                <a:solidFill>
                  <a:schemeClr val="accent1"/>
                </a:solidFill>
                <a:latin typeface="+mj-lt"/>
              </a:rPr>
              <a:t>Company B Pool</a:t>
            </a:r>
          </a:p>
        </p:txBody>
      </p:sp>
      <p:cxnSp>
        <p:nvCxnSpPr>
          <p:cNvPr id="20" name="Straight Connector 19"/>
          <p:cNvCxnSpPr/>
          <p:nvPr/>
        </p:nvCxnSpPr>
        <p:spPr>
          <a:xfrm>
            <a:off x="4789275" y="5497313"/>
            <a:ext cx="518198" cy="46669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07473" y="5497313"/>
            <a:ext cx="484704" cy="46669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8" descr="Database blue"/>
          <p:cNvPicPr>
            <a:picLocks noChangeAspect="1" noChangeArrowheads="1"/>
          </p:cNvPicPr>
          <p:nvPr/>
        </p:nvPicPr>
        <p:blipFill>
          <a:blip r:embed="rId3" cstate="print"/>
          <a:srcRect/>
          <a:stretch>
            <a:fillRect/>
          </a:stretch>
        </p:blipFill>
        <p:spPr bwMode="auto">
          <a:xfrm>
            <a:off x="4073093" y="4805907"/>
            <a:ext cx="470290" cy="596752"/>
          </a:xfrm>
          <a:prstGeom prst="rect">
            <a:avLst/>
          </a:prstGeom>
          <a:noFill/>
        </p:spPr>
      </p:pic>
      <p:pic>
        <p:nvPicPr>
          <p:cNvPr id="23" name="Picture 18" descr="Database blue"/>
          <p:cNvPicPr>
            <a:picLocks noChangeAspect="1" noChangeArrowheads="1"/>
          </p:cNvPicPr>
          <p:nvPr/>
        </p:nvPicPr>
        <p:blipFill>
          <a:blip r:embed="rId3" cstate="print"/>
          <a:srcRect/>
          <a:stretch>
            <a:fillRect/>
          </a:stretch>
        </p:blipFill>
        <p:spPr bwMode="auto">
          <a:xfrm>
            <a:off x="3499077" y="4799083"/>
            <a:ext cx="470290" cy="596752"/>
          </a:xfrm>
          <a:prstGeom prst="rect">
            <a:avLst/>
          </a:prstGeom>
          <a:noFill/>
        </p:spPr>
      </p:pic>
      <p:pic>
        <p:nvPicPr>
          <p:cNvPr id="24" name="Picture 18" descr="Database blue"/>
          <p:cNvPicPr>
            <a:picLocks noChangeAspect="1" noChangeArrowheads="1"/>
          </p:cNvPicPr>
          <p:nvPr/>
        </p:nvPicPr>
        <p:blipFill>
          <a:blip r:embed="rId3" cstate="print"/>
          <a:srcRect/>
          <a:stretch>
            <a:fillRect/>
          </a:stretch>
        </p:blipFill>
        <p:spPr bwMode="auto">
          <a:xfrm>
            <a:off x="2902836" y="4799032"/>
            <a:ext cx="470290" cy="596752"/>
          </a:xfrm>
          <a:prstGeom prst="rect">
            <a:avLst/>
          </a:prstGeom>
          <a:noFill/>
        </p:spPr>
      </p:pic>
      <p:sp>
        <p:nvSpPr>
          <p:cNvPr id="28" name="TextBox 27"/>
          <p:cNvSpPr txBox="1"/>
          <p:nvPr/>
        </p:nvSpPr>
        <p:spPr>
          <a:xfrm>
            <a:off x="4632220" y="4912923"/>
            <a:ext cx="418704" cy="369332"/>
          </a:xfrm>
          <a:prstGeom prst="rect">
            <a:avLst/>
          </a:prstGeom>
          <a:noFill/>
        </p:spPr>
        <p:txBody>
          <a:bodyPr wrap="none" rtlCol="0">
            <a:spAutoFit/>
          </a:bodyPr>
          <a:lstStyle/>
          <a:p>
            <a:r>
              <a:rPr lang="en-US" sz="900" dirty="0" smtClean="0">
                <a:latin typeface="+mj-lt"/>
              </a:rPr>
              <a:t>24TB</a:t>
            </a:r>
            <a:endParaRPr lang="en-US" sz="900" dirty="0">
              <a:latin typeface="+mj-lt"/>
            </a:endParaRPr>
          </a:p>
          <a:p>
            <a:r>
              <a:rPr lang="en-US" sz="900" dirty="0">
                <a:latin typeface="+mj-lt"/>
              </a:rPr>
              <a:t>Pool</a:t>
            </a:r>
          </a:p>
        </p:txBody>
      </p:sp>
      <p:sp>
        <p:nvSpPr>
          <p:cNvPr id="29" name="Rounded Rectangle 28"/>
          <p:cNvSpPr/>
          <p:nvPr/>
        </p:nvSpPr>
        <p:spPr>
          <a:xfrm>
            <a:off x="5415981" y="4727294"/>
            <a:ext cx="2459296" cy="770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30" name="Picture 18" descr="Database blue"/>
          <p:cNvPicPr>
            <a:picLocks noChangeAspect="1" noChangeArrowheads="1"/>
          </p:cNvPicPr>
          <p:nvPr/>
        </p:nvPicPr>
        <p:blipFill>
          <a:blip r:embed="rId3" cstate="print"/>
          <a:srcRect/>
          <a:stretch>
            <a:fillRect/>
          </a:stretch>
        </p:blipFill>
        <p:spPr bwMode="auto">
          <a:xfrm>
            <a:off x="6721381" y="4805907"/>
            <a:ext cx="470290" cy="596752"/>
          </a:xfrm>
          <a:prstGeom prst="rect">
            <a:avLst/>
          </a:prstGeom>
          <a:noFill/>
        </p:spPr>
      </p:pic>
      <p:pic>
        <p:nvPicPr>
          <p:cNvPr id="31" name="Picture 18" descr="Database blue"/>
          <p:cNvPicPr>
            <a:picLocks noChangeAspect="1" noChangeArrowheads="1"/>
          </p:cNvPicPr>
          <p:nvPr/>
        </p:nvPicPr>
        <p:blipFill>
          <a:blip r:embed="rId3" cstate="print"/>
          <a:srcRect/>
          <a:stretch>
            <a:fillRect/>
          </a:stretch>
        </p:blipFill>
        <p:spPr bwMode="auto">
          <a:xfrm>
            <a:off x="6147366" y="4799083"/>
            <a:ext cx="470290" cy="596752"/>
          </a:xfrm>
          <a:prstGeom prst="rect">
            <a:avLst/>
          </a:prstGeom>
          <a:noFill/>
        </p:spPr>
      </p:pic>
      <p:pic>
        <p:nvPicPr>
          <p:cNvPr id="32" name="Picture 18" descr="Database blue"/>
          <p:cNvPicPr>
            <a:picLocks noChangeAspect="1" noChangeArrowheads="1"/>
          </p:cNvPicPr>
          <p:nvPr/>
        </p:nvPicPr>
        <p:blipFill>
          <a:blip r:embed="rId3" cstate="print"/>
          <a:srcRect/>
          <a:stretch>
            <a:fillRect/>
          </a:stretch>
        </p:blipFill>
        <p:spPr bwMode="auto">
          <a:xfrm>
            <a:off x="5551125" y="4799032"/>
            <a:ext cx="470290" cy="596752"/>
          </a:xfrm>
          <a:prstGeom prst="rect">
            <a:avLst/>
          </a:prstGeom>
          <a:noFill/>
        </p:spPr>
      </p:pic>
      <p:sp>
        <p:nvSpPr>
          <p:cNvPr id="36" name="TextBox 35"/>
          <p:cNvSpPr txBox="1"/>
          <p:nvPr/>
        </p:nvSpPr>
        <p:spPr>
          <a:xfrm>
            <a:off x="7314254" y="4912923"/>
            <a:ext cx="418704" cy="369332"/>
          </a:xfrm>
          <a:prstGeom prst="rect">
            <a:avLst/>
          </a:prstGeom>
          <a:noFill/>
        </p:spPr>
        <p:txBody>
          <a:bodyPr wrap="none" rtlCol="0">
            <a:spAutoFit/>
          </a:bodyPr>
          <a:lstStyle/>
          <a:p>
            <a:r>
              <a:rPr lang="en-US" sz="900" dirty="0" smtClean="0">
                <a:latin typeface="+mj-lt"/>
              </a:rPr>
              <a:t>24TB</a:t>
            </a:r>
            <a:endParaRPr lang="en-US" sz="900" dirty="0">
              <a:latin typeface="+mj-lt"/>
            </a:endParaRPr>
          </a:p>
          <a:p>
            <a:r>
              <a:rPr lang="en-US" sz="900" dirty="0">
                <a:latin typeface="+mj-lt"/>
              </a:rPr>
              <a:t>Pool</a:t>
            </a:r>
          </a:p>
        </p:txBody>
      </p:sp>
      <p:sp>
        <p:nvSpPr>
          <p:cNvPr id="37" name="TextBox 36"/>
          <p:cNvSpPr txBox="1"/>
          <p:nvPr/>
        </p:nvSpPr>
        <p:spPr>
          <a:xfrm>
            <a:off x="4278472" y="6466725"/>
            <a:ext cx="1562864" cy="276999"/>
          </a:xfrm>
          <a:prstGeom prst="rect">
            <a:avLst/>
          </a:prstGeom>
          <a:noFill/>
        </p:spPr>
        <p:txBody>
          <a:bodyPr wrap="none" rtlCol="0">
            <a:spAutoFit/>
          </a:bodyPr>
          <a:lstStyle/>
          <a:p>
            <a:pPr algn="ctr"/>
            <a:r>
              <a:rPr lang="en-US" sz="1200" dirty="0" smtClean="0">
                <a:latin typeface="+mj-lt"/>
              </a:rPr>
              <a:t>48 </a:t>
            </a:r>
            <a:r>
              <a:rPr lang="en-US" sz="1200" dirty="0">
                <a:latin typeface="+mj-lt"/>
              </a:rPr>
              <a:t>TB physical storage</a:t>
            </a:r>
          </a:p>
        </p:txBody>
      </p:sp>
      <p:sp>
        <p:nvSpPr>
          <p:cNvPr id="40" name="TextBox 39"/>
          <p:cNvSpPr txBox="1"/>
          <p:nvPr/>
        </p:nvSpPr>
        <p:spPr>
          <a:xfrm>
            <a:off x="2923019" y="4982595"/>
            <a:ext cx="429926" cy="338554"/>
          </a:xfrm>
          <a:prstGeom prst="rect">
            <a:avLst/>
          </a:prstGeom>
          <a:noFill/>
        </p:spPr>
        <p:txBody>
          <a:bodyPr wrap="none" rtlCol="0">
            <a:spAutoFit/>
          </a:bodyPr>
          <a:lstStyle/>
          <a:p>
            <a:pPr algn="ctr"/>
            <a:r>
              <a:rPr lang="en-US" sz="800" dirty="0">
                <a:latin typeface="+mj-lt"/>
              </a:rPr>
              <a:t>8</a:t>
            </a:r>
            <a:r>
              <a:rPr lang="en-US" sz="800" dirty="0" smtClean="0">
                <a:latin typeface="+mj-lt"/>
              </a:rPr>
              <a:t>TB</a:t>
            </a:r>
            <a:endParaRPr lang="en-US" sz="800" dirty="0">
              <a:latin typeface="+mj-lt"/>
            </a:endParaRPr>
          </a:p>
          <a:p>
            <a:pPr algn="ctr"/>
            <a:r>
              <a:rPr lang="en-US" sz="800" dirty="0">
                <a:latin typeface="+mj-lt"/>
              </a:rPr>
              <a:t>Space</a:t>
            </a:r>
          </a:p>
        </p:txBody>
      </p:sp>
      <p:sp>
        <p:nvSpPr>
          <p:cNvPr id="41" name="TextBox 40"/>
          <p:cNvSpPr txBox="1"/>
          <p:nvPr/>
        </p:nvSpPr>
        <p:spPr>
          <a:xfrm>
            <a:off x="3519261" y="4985211"/>
            <a:ext cx="429926" cy="338554"/>
          </a:xfrm>
          <a:prstGeom prst="rect">
            <a:avLst/>
          </a:prstGeom>
          <a:noFill/>
        </p:spPr>
        <p:txBody>
          <a:bodyPr wrap="none" rtlCol="0">
            <a:spAutoFit/>
          </a:bodyPr>
          <a:lstStyle/>
          <a:p>
            <a:pPr algn="ctr"/>
            <a:r>
              <a:rPr lang="en-US" sz="800" dirty="0">
                <a:latin typeface="+mj-lt"/>
              </a:rPr>
              <a:t>8</a:t>
            </a:r>
            <a:r>
              <a:rPr lang="en-US" sz="800" dirty="0" smtClean="0">
                <a:latin typeface="+mj-lt"/>
              </a:rPr>
              <a:t>TB</a:t>
            </a:r>
            <a:endParaRPr lang="en-US" sz="800" dirty="0">
              <a:latin typeface="+mj-lt"/>
            </a:endParaRPr>
          </a:p>
          <a:p>
            <a:pPr algn="ctr"/>
            <a:r>
              <a:rPr lang="en-US" sz="800" dirty="0">
                <a:latin typeface="+mj-lt"/>
              </a:rPr>
              <a:t>Space</a:t>
            </a:r>
          </a:p>
        </p:txBody>
      </p:sp>
      <p:sp>
        <p:nvSpPr>
          <p:cNvPr id="42" name="TextBox 41"/>
          <p:cNvSpPr txBox="1"/>
          <p:nvPr/>
        </p:nvSpPr>
        <p:spPr>
          <a:xfrm>
            <a:off x="4093275" y="4986950"/>
            <a:ext cx="429926" cy="338554"/>
          </a:xfrm>
          <a:prstGeom prst="rect">
            <a:avLst/>
          </a:prstGeom>
          <a:noFill/>
        </p:spPr>
        <p:txBody>
          <a:bodyPr wrap="none" rtlCol="0">
            <a:spAutoFit/>
          </a:bodyPr>
          <a:lstStyle/>
          <a:p>
            <a:pPr algn="ctr"/>
            <a:r>
              <a:rPr lang="en-US" sz="800" dirty="0">
                <a:latin typeface="+mj-lt"/>
              </a:rPr>
              <a:t>8</a:t>
            </a:r>
            <a:r>
              <a:rPr lang="en-US" sz="800" dirty="0" smtClean="0">
                <a:latin typeface="+mj-lt"/>
              </a:rPr>
              <a:t>TB</a:t>
            </a:r>
            <a:endParaRPr lang="en-US" sz="800" dirty="0">
              <a:latin typeface="+mj-lt"/>
            </a:endParaRPr>
          </a:p>
          <a:p>
            <a:pPr algn="ctr"/>
            <a:r>
              <a:rPr lang="en-US" sz="800" dirty="0">
                <a:latin typeface="+mj-lt"/>
              </a:rPr>
              <a:t>Space</a:t>
            </a:r>
          </a:p>
        </p:txBody>
      </p:sp>
      <p:sp>
        <p:nvSpPr>
          <p:cNvPr id="43" name="TextBox 42"/>
          <p:cNvSpPr txBox="1"/>
          <p:nvPr/>
        </p:nvSpPr>
        <p:spPr>
          <a:xfrm>
            <a:off x="5559781" y="4986950"/>
            <a:ext cx="429926" cy="338554"/>
          </a:xfrm>
          <a:prstGeom prst="rect">
            <a:avLst/>
          </a:prstGeom>
          <a:noFill/>
        </p:spPr>
        <p:txBody>
          <a:bodyPr wrap="none" rtlCol="0">
            <a:spAutoFit/>
          </a:bodyPr>
          <a:lstStyle/>
          <a:p>
            <a:pPr algn="ctr"/>
            <a:r>
              <a:rPr lang="en-US" sz="800" dirty="0">
                <a:latin typeface="+mj-lt"/>
              </a:rPr>
              <a:t>8</a:t>
            </a:r>
            <a:r>
              <a:rPr lang="en-US" sz="800" dirty="0" smtClean="0">
                <a:latin typeface="+mj-lt"/>
              </a:rPr>
              <a:t>TB</a:t>
            </a:r>
            <a:endParaRPr lang="en-US" sz="800" dirty="0">
              <a:latin typeface="+mj-lt"/>
            </a:endParaRPr>
          </a:p>
          <a:p>
            <a:pPr algn="ctr"/>
            <a:r>
              <a:rPr lang="en-US" sz="800" dirty="0">
                <a:latin typeface="+mj-lt"/>
              </a:rPr>
              <a:t>Space</a:t>
            </a:r>
          </a:p>
        </p:txBody>
      </p:sp>
      <p:sp>
        <p:nvSpPr>
          <p:cNvPr id="44" name="TextBox 43"/>
          <p:cNvSpPr txBox="1"/>
          <p:nvPr/>
        </p:nvSpPr>
        <p:spPr>
          <a:xfrm>
            <a:off x="6165751" y="4993820"/>
            <a:ext cx="429926" cy="338554"/>
          </a:xfrm>
          <a:prstGeom prst="rect">
            <a:avLst/>
          </a:prstGeom>
          <a:noFill/>
        </p:spPr>
        <p:txBody>
          <a:bodyPr wrap="none" rtlCol="0">
            <a:spAutoFit/>
          </a:bodyPr>
          <a:lstStyle/>
          <a:p>
            <a:pPr algn="ctr"/>
            <a:r>
              <a:rPr lang="en-US" sz="800" dirty="0">
                <a:latin typeface="+mj-lt"/>
              </a:rPr>
              <a:t>8</a:t>
            </a:r>
            <a:r>
              <a:rPr lang="en-US" sz="800" dirty="0" smtClean="0">
                <a:latin typeface="+mj-lt"/>
              </a:rPr>
              <a:t>TB</a:t>
            </a:r>
            <a:endParaRPr lang="en-US" sz="800" dirty="0">
              <a:latin typeface="+mj-lt"/>
            </a:endParaRPr>
          </a:p>
          <a:p>
            <a:pPr algn="ctr"/>
            <a:r>
              <a:rPr lang="en-US" sz="800" dirty="0">
                <a:latin typeface="+mj-lt"/>
              </a:rPr>
              <a:t>Space</a:t>
            </a:r>
          </a:p>
        </p:txBody>
      </p:sp>
      <p:sp>
        <p:nvSpPr>
          <p:cNvPr id="45" name="TextBox 44"/>
          <p:cNvSpPr txBox="1"/>
          <p:nvPr/>
        </p:nvSpPr>
        <p:spPr>
          <a:xfrm>
            <a:off x="6756823" y="4986950"/>
            <a:ext cx="429926" cy="338554"/>
          </a:xfrm>
          <a:prstGeom prst="rect">
            <a:avLst/>
          </a:prstGeom>
          <a:noFill/>
        </p:spPr>
        <p:txBody>
          <a:bodyPr wrap="none" rtlCol="0">
            <a:spAutoFit/>
          </a:bodyPr>
          <a:lstStyle/>
          <a:p>
            <a:pPr algn="ctr"/>
            <a:r>
              <a:rPr lang="en-US" sz="800" dirty="0">
                <a:latin typeface="+mj-lt"/>
              </a:rPr>
              <a:t>8</a:t>
            </a:r>
            <a:r>
              <a:rPr lang="en-US" sz="800" dirty="0" smtClean="0">
                <a:latin typeface="+mj-lt"/>
              </a:rPr>
              <a:t>TB</a:t>
            </a:r>
            <a:endParaRPr lang="en-US" sz="800" dirty="0">
              <a:latin typeface="+mj-lt"/>
            </a:endParaRPr>
          </a:p>
          <a:p>
            <a:pPr algn="ctr"/>
            <a:r>
              <a:rPr lang="en-US" sz="800" dirty="0">
                <a:latin typeface="+mj-lt"/>
              </a:rPr>
              <a:t>Space</a:t>
            </a:r>
          </a:p>
        </p:txBody>
      </p:sp>
      <p:sp>
        <p:nvSpPr>
          <p:cNvPr id="56" name="Rounded Rectangle 55"/>
          <p:cNvSpPr/>
          <p:nvPr/>
        </p:nvSpPr>
        <p:spPr>
          <a:xfrm>
            <a:off x="923985" y="4736531"/>
            <a:ext cx="1674818" cy="77002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latin typeface="+mj-lt"/>
              </a:rPr>
              <a:t>Thinly-provisioned Spaces contained within Pools</a:t>
            </a:r>
          </a:p>
        </p:txBody>
      </p:sp>
      <p:sp>
        <p:nvSpPr>
          <p:cNvPr id="58" name="Rounded Rectangle 57"/>
          <p:cNvSpPr/>
          <p:nvPr/>
        </p:nvSpPr>
        <p:spPr>
          <a:xfrm>
            <a:off x="927816" y="5920468"/>
            <a:ext cx="1674818" cy="5581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latin typeface="+mj-lt"/>
              </a:rPr>
              <a:t>Industry standard physical storage</a:t>
            </a:r>
          </a:p>
        </p:txBody>
      </p:sp>
      <p:pic>
        <p:nvPicPr>
          <p:cNvPr id="46" name="Picture 4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624" t="42410" r="3590" b="12482"/>
          <a:stretch/>
        </p:blipFill>
        <p:spPr bwMode="auto">
          <a:xfrm>
            <a:off x="2698944" y="5954847"/>
            <a:ext cx="1773942" cy="45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624" t="42410" r="3590" b="12482"/>
          <a:stretch/>
        </p:blipFill>
        <p:spPr bwMode="auto">
          <a:xfrm>
            <a:off x="4452562" y="5955808"/>
            <a:ext cx="1770183" cy="45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p:cNvPicPr>
            <a:picLocks noChangeAspect="1" noChangeArrowheads="1"/>
          </p:cNvPicPr>
          <p:nvPr/>
        </p:nvPicPr>
        <p:blipFill rotWithShape="1">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val="0"/>
              </a:ext>
            </a:extLst>
          </a:blip>
          <a:srcRect l="2624" t="42410" r="3590" b="12482"/>
          <a:stretch/>
        </p:blipFill>
        <p:spPr bwMode="auto">
          <a:xfrm>
            <a:off x="6200214" y="5935901"/>
            <a:ext cx="1848172" cy="47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6277047" y="5982345"/>
            <a:ext cx="1719242" cy="37612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53959"/>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normAutofit/>
          </a:bodyPr>
          <a:lstStyle/>
          <a:p>
            <a:pPr marL="306031" indent="-257209">
              <a:lnSpc>
                <a:spcPct val="100000"/>
              </a:lnSpc>
            </a:pPr>
            <a:r>
              <a:rPr lang="en-US" sz="4000" dirty="0"/>
              <a:t>The Resilient File System (</a:t>
            </a:r>
            <a:r>
              <a:rPr lang="en-US" sz="4000" dirty="0" err="1"/>
              <a:t>ReFS</a:t>
            </a:r>
            <a:r>
              <a:rPr lang="en-US" sz="4000" dirty="0"/>
              <a:t>)</a:t>
            </a:r>
          </a:p>
        </p:txBody>
      </p:sp>
      <p:sp>
        <p:nvSpPr>
          <p:cNvPr id="8" name="Text Placeholder 7"/>
          <p:cNvSpPr>
            <a:spLocks noGrp="1"/>
          </p:cNvSpPr>
          <p:nvPr>
            <p:ph type="body" sz="quarter" idx="4294967295"/>
          </p:nvPr>
        </p:nvSpPr>
        <p:spPr>
          <a:xfrm>
            <a:off x="454001" y="1143000"/>
            <a:ext cx="8363938" cy="4335323"/>
          </a:xfrm>
          <a:prstGeom prst="rect">
            <a:avLst/>
          </a:prstGeom>
        </p:spPr>
        <p:txBody>
          <a:bodyPr lIns="68589" tIns="34295" rIns="68589" bIns="34295">
            <a:normAutofit fontScale="92500" lnSpcReduction="10000"/>
          </a:bodyPr>
          <a:lstStyle/>
          <a:p>
            <a:pPr>
              <a:lnSpc>
                <a:spcPct val="100000"/>
              </a:lnSpc>
            </a:pPr>
            <a:r>
              <a:rPr lang="en-US" sz="1800" b="1" dirty="0" smtClean="0"/>
              <a:t>Data </a:t>
            </a:r>
            <a:r>
              <a:rPr lang="en-US" sz="1800" b="1" dirty="0"/>
              <a:t>Integrity</a:t>
            </a:r>
          </a:p>
          <a:p>
            <a:pPr lvl="1">
              <a:lnSpc>
                <a:spcPct val="100000"/>
              </a:lnSpc>
            </a:pPr>
            <a:r>
              <a:rPr lang="en-US" sz="1600" dirty="0"/>
              <a:t>All metadata corruption is always detected. Optionally, user data corruption is also detected.</a:t>
            </a:r>
          </a:p>
          <a:p>
            <a:pPr lvl="1">
              <a:lnSpc>
                <a:spcPct val="100000"/>
              </a:lnSpc>
            </a:pPr>
            <a:r>
              <a:rPr lang="en-US" sz="1600" dirty="0" err="1"/>
              <a:t>ReFS</a:t>
            </a:r>
            <a:r>
              <a:rPr lang="en-US" sz="1600" dirty="0"/>
              <a:t> utilizes data redundancy offered by Storage Spaces to auto-correct metadata corruptions. Optionally, user data is similarly auto-corrected</a:t>
            </a:r>
          </a:p>
          <a:p>
            <a:pPr>
              <a:lnSpc>
                <a:spcPct val="100000"/>
              </a:lnSpc>
            </a:pPr>
            <a:r>
              <a:rPr lang="en-US" sz="1800" b="1" dirty="0"/>
              <a:t>Availability</a:t>
            </a:r>
          </a:p>
          <a:p>
            <a:pPr lvl="1">
              <a:lnSpc>
                <a:spcPct val="100000"/>
              </a:lnSpc>
            </a:pPr>
            <a:r>
              <a:rPr lang="en-US" sz="1600" dirty="0" err="1"/>
              <a:t>ReFS</a:t>
            </a:r>
            <a:r>
              <a:rPr lang="en-US" sz="1600" dirty="0"/>
              <a:t> maximizes dataset (volume) availability</a:t>
            </a:r>
          </a:p>
          <a:p>
            <a:pPr lvl="1">
              <a:lnSpc>
                <a:spcPct val="100000"/>
              </a:lnSpc>
            </a:pPr>
            <a:r>
              <a:rPr lang="en-US" sz="1600" dirty="0"/>
              <a:t>If corruption occurs and a redundant copy is unavailable, the corrupt portion of the namespace is removed even as non-corrupt portions remain unaffected and online</a:t>
            </a:r>
          </a:p>
          <a:p>
            <a:pPr>
              <a:lnSpc>
                <a:spcPct val="100000"/>
              </a:lnSpc>
            </a:pPr>
            <a:r>
              <a:rPr lang="en-US" sz="1800" b="1" dirty="0"/>
              <a:t>Scalability</a:t>
            </a:r>
            <a:endParaRPr lang="en-US" sz="1600" dirty="0"/>
          </a:p>
          <a:p>
            <a:pPr lvl="1"/>
            <a:r>
              <a:rPr lang="en-US" sz="1600" dirty="0" err="1"/>
              <a:t>ReFS</a:t>
            </a:r>
            <a:r>
              <a:rPr lang="en-US" sz="1600" dirty="0"/>
              <a:t> efficiently scales to PB+ datasets comprising very large files or directories</a:t>
            </a:r>
          </a:p>
          <a:p>
            <a:r>
              <a:rPr lang="en-US" sz="1800" b="1" dirty="0"/>
              <a:t>Architectural Evolution</a:t>
            </a:r>
          </a:p>
          <a:p>
            <a:pPr lvl="1"/>
            <a:r>
              <a:rPr lang="en-US" sz="1600" dirty="0"/>
              <a:t>Architecture enables efficient evolution for new storage devices, new data types, and new access patterns.</a:t>
            </a:r>
          </a:p>
          <a:p>
            <a:r>
              <a:rPr lang="en-US" sz="1800" b="1" dirty="0" err="1" smtClean="0"/>
              <a:t>ReFS</a:t>
            </a:r>
            <a:r>
              <a:rPr lang="en-US" sz="1800" b="1" dirty="0" smtClean="0"/>
              <a:t> compatibility</a:t>
            </a:r>
          </a:p>
          <a:p>
            <a:pPr lvl="1"/>
            <a:r>
              <a:rPr lang="en-US" sz="1600" dirty="0"/>
              <a:t>Support for failover clustering but no C</a:t>
            </a:r>
            <a:r>
              <a:rPr lang="en-US" sz="1600" dirty="0" smtClean="0"/>
              <a:t>lustered Shared </a:t>
            </a:r>
            <a:r>
              <a:rPr lang="en-US" sz="1600" dirty="0"/>
              <a:t>V</a:t>
            </a:r>
            <a:r>
              <a:rPr lang="en-US" sz="1600" dirty="0" smtClean="0"/>
              <a:t>olumes</a:t>
            </a:r>
            <a:endParaRPr lang="en-US" sz="1600" dirty="0"/>
          </a:p>
          <a:p>
            <a:pPr lvl="1"/>
            <a:r>
              <a:rPr lang="en-US" sz="1600" dirty="0"/>
              <a:t>NTFS features that </a:t>
            </a:r>
            <a:r>
              <a:rPr lang="en-US" sz="1600" dirty="0" err="1"/>
              <a:t>ReFS</a:t>
            </a:r>
            <a:r>
              <a:rPr lang="en-US" sz="1600" dirty="0"/>
              <a:t> does not support</a:t>
            </a:r>
          </a:p>
          <a:p>
            <a:pPr lvl="1"/>
            <a:endParaRPr lang="en-US" sz="1600" dirty="0" smtClean="0"/>
          </a:p>
          <a:p>
            <a:pPr marL="202487" indent="-257209" algn="just"/>
            <a:endParaRPr lang="en-US" sz="3600" dirty="0"/>
          </a:p>
        </p:txBody>
      </p:sp>
      <p:sp>
        <p:nvSpPr>
          <p:cNvPr id="4" name="Text Placeholder 2"/>
          <p:cNvSpPr txBox="1">
            <a:spLocks/>
          </p:cNvSpPr>
          <p:nvPr/>
        </p:nvSpPr>
        <p:spPr>
          <a:xfrm>
            <a:off x="1219200" y="5181600"/>
            <a:ext cx="8077200" cy="1447800"/>
          </a:xfrm>
          <a:prstGeom prst="rect">
            <a:avLst/>
          </a:prstGeom>
        </p:spPr>
        <p:txBody>
          <a:bodyPr vert="horz" lIns="68589" tIns="34295" rIns="68589" bIns="34295" numCol="3"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t"/>
            <a:r>
              <a:rPr lang="en-US" sz="1400" dirty="0" smtClean="0"/>
              <a:t>Reparse Index</a:t>
            </a:r>
          </a:p>
          <a:p>
            <a:pPr fontAlgn="t"/>
            <a:r>
              <a:rPr lang="en-US" sz="1400" dirty="0" smtClean="0"/>
              <a:t>Hard Links           </a:t>
            </a:r>
          </a:p>
          <a:p>
            <a:pPr fontAlgn="t"/>
            <a:r>
              <a:rPr lang="en-US" sz="1400" dirty="0" smtClean="0"/>
              <a:t>Named Streams</a:t>
            </a:r>
          </a:p>
          <a:p>
            <a:pPr fontAlgn="t"/>
            <a:r>
              <a:rPr lang="en-US" sz="1400" dirty="0" smtClean="0"/>
              <a:t>Extended Attributes (EA’s)</a:t>
            </a:r>
          </a:p>
          <a:p>
            <a:pPr fontAlgn="t"/>
            <a:r>
              <a:rPr lang="en-US" sz="1400" dirty="0" smtClean="0"/>
              <a:t>Object ID’s</a:t>
            </a:r>
          </a:p>
          <a:p>
            <a:pPr fontAlgn="t"/>
            <a:r>
              <a:rPr lang="en-US" sz="1400" dirty="0" smtClean="0"/>
              <a:t>Short Names</a:t>
            </a:r>
          </a:p>
          <a:p>
            <a:pPr fontAlgn="t"/>
            <a:r>
              <a:rPr lang="en-US" sz="1400" dirty="0" smtClean="0"/>
              <a:t>Fast MFT-like Enumeration</a:t>
            </a:r>
          </a:p>
          <a:p>
            <a:pPr fontAlgn="t"/>
            <a:r>
              <a:rPr lang="en-US" sz="1400" dirty="0" smtClean="0"/>
              <a:t>NTFS Compression</a:t>
            </a:r>
          </a:p>
          <a:p>
            <a:pPr fontAlgn="t"/>
            <a:r>
              <a:rPr lang="en-US" sz="1400" dirty="0" smtClean="0"/>
              <a:t>NTFS Encryption </a:t>
            </a:r>
          </a:p>
          <a:p>
            <a:pPr fontAlgn="t"/>
            <a:r>
              <a:rPr lang="en-US" sz="1400" dirty="0" smtClean="0"/>
              <a:t>NTFS Quotas</a:t>
            </a:r>
          </a:p>
          <a:p>
            <a:pPr fontAlgn="t"/>
            <a:r>
              <a:rPr lang="en-US" sz="1400" dirty="0" err="1" smtClean="0"/>
              <a:t>TxF</a:t>
            </a:r>
            <a:endParaRPr lang="en-US" sz="1400" dirty="0" smtClean="0"/>
          </a:p>
          <a:p>
            <a:pPr fontAlgn="t"/>
            <a:r>
              <a:rPr lang="en-US" sz="1400" dirty="0" smtClean="0"/>
              <a:t>Deduplication</a:t>
            </a:r>
            <a:endParaRPr lang="en-US" sz="1400" dirty="0"/>
          </a:p>
        </p:txBody>
      </p:sp>
    </p:spTree>
    <p:extLst>
      <p:ext uri="{BB962C8B-B14F-4D97-AF65-F5344CB8AC3E}">
        <p14:creationId xmlns:p14="http://schemas.microsoft.com/office/powerpoint/2010/main" val="355177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52400"/>
            <a:ext cx="8915400" cy="589495"/>
          </a:xfrm>
        </p:spPr>
        <p:txBody>
          <a:bodyPr>
            <a:normAutofit fontScale="90000"/>
          </a:bodyPr>
          <a:lstStyle/>
          <a:p>
            <a:r>
              <a:rPr lang="en-US" dirty="0" smtClean="0"/>
              <a:t>SMB 3 Cluster-in-a-box Systems</a:t>
            </a:r>
            <a:endParaRPr lang="en-US" dirty="0"/>
          </a:p>
        </p:txBody>
      </p:sp>
      <p:graphicFrame>
        <p:nvGraphicFramePr>
          <p:cNvPr id="5" name="Content Placeholder 6"/>
          <p:cNvGraphicFramePr>
            <a:graphicFrameLocks noGrp="1"/>
          </p:cNvGraphicFramePr>
          <p:nvPr>
            <p:ph idx="4294967295"/>
            <p:extLst>
              <p:ext uri="{D42A27DB-BD31-4B8C-83A1-F6EECF244321}">
                <p14:modId xmlns:p14="http://schemas.microsoft.com/office/powerpoint/2010/main" val="4030305915"/>
              </p:ext>
            </p:extLst>
          </p:nvPr>
        </p:nvGraphicFramePr>
        <p:xfrm>
          <a:off x="228600" y="701916"/>
          <a:ext cx="8763000" cy="5987207"/>
        </p:xfrm>
        <a:graphic>
          <a:graphicData uri="http://schemas.openxmlformats.org/drawingml/2006/table">
            <a:tbl>
              <a:tblPr firstRow="1" firstCol="1" bandRow="1">
                <a:tableStyleId>{9D7B26C5-4107-4FEC-AEDC-1716B250A1EF}</a:tableStyleId>
              </a:tblPr>
              <a:tblGrid>
                <a:gridCol w="1954278"/>
                <a:gridCol w="2236722"/>
                <a:gridCol w="2209800"/>
                <a:gridCol w="2362200"/>
              </a:tblGrid>
              <a:tr h="196485">
                <a:tc>
                  <a:txBody>
                    <a:bodyPr/>
                    <a:lstStyle/>
                    <a:p>
                      <a:endParaRPr lang="en-US" sz="1100" dirty="0"/>
                    </a:p>
                  </a:txBody>
                  <a:tcPr marL="121888" marR="121888"/>
                </a:tc>
                <a:tc>
                  <a:txBody>
                    <a:bodyPr/>
                    <a:lstStyle/>
                    <a:p>
                      <a:r>
                        <a:rPr lang="en-US" sz="1100" dirty="0" smtClean="0"/>
                        <a:t>HP X5000</a:t>
                      </a:r>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txBody>
                  <a:tcPr marL="121888" marR="121888"/>
                </a:tc>
                <a:tc>
                  <a:txBody>
                    <a:bodyPr/>
                    <a:lstStyle/>
                    <a:p>
                      <a:r>
                        <a:rPr lang="en-US" sz="1100" dirty="0" smtClean="0"/>
                        <a:t>Wistron (ODM)</a:t>
                      </a:r>
                      <a:endParaRPr lang="en-US" sz="1100" dirty="0"/>
                    </a:p>
                  </a:txBody>
                  <a:tcPr marL="121888" marR="121888"/>
                </a:tc>
                <a:tc>
                  <a:txBody>
                    <a:bodyPr/>
                    <a:lstStyle/>
                    <a:p>
                      <a:r>
                        <a:rPr lang="en-US" sz="1100" dirty="0" smtClean="0"/>
                        <a:t>Quanta (ODM)</a:t>
                      </a:r>
                      <a:endParaRPr lang="en-US" sz="1100" dirty="0"/>
                    </a:p>
                  </a:txBody>
                  <a:tcPr marL="121888" marR="121888"/>
                </a:tc>
              </a:tr>
              <a:tr h="277390">
                <a:tc>
                  <a:txBody>
                    <a:bodyPr/>
                    <a:lstStyle/>
                    <a:p>
                      <a:r>
                        <a:rPr lang="en-US" sz="1000" dirty="0" smtClean="0"/>
                        <a:t>Windows</a:t>
                      </a:r>
                      <a:r>
                        <a:rPr lang="en-US" sz="1000" baseline="0" dirty="0" smtClean="0"/>
                        <a:t> Server Support</a:t>
                      </a:r>
                      <a:endParaRPr lang="en-US" sz="1000" dirty="0"/>
                    </a:p>
                  </a:txBody>
                  <a:tcPr marL="121888" marR="121888"/>
                </a:tc>
                <a:tc>
                  <a:txBody>
                    <a:bodyPr/>
                    <a:lstStyle/>
                    <a:p>
                      <a:pPr marL="112713" indent="-112713">
                        <a:buFont typeface="Arial" pitchFamily="34" charset="0"/>
                        <a:buChar char="•"/>
                      </a:pPr>
                      <a:r>
                        <a:rPr lang="en-US" sz="900" dirty="0" smtClean="0"/>
                        <a:t>Released on Windows Storage Server 2008 R2</a:t>
                      </a:r>
                    </a:p>
                    <a:p>
                      <a:pPr marL="112713" indent="-112713">
                        <a:buFont typeface="Arial" pitchFamily="34" charset="0"/>
                        <a:buChar char="•"/>
                      </a:pPr>
                      <a:r>
                        <a:rPr lang="en-US" sz="900" dirty="0" smtClean="0"/>
                        <a:t>Technology demonstration on Windows</a:t>
                      </a:r>
                      <a:r>
                        <a:rPr lang="en-US" sz="900" baseline="0" dirty="0" smtClean="0"/>
                        <a:t> Server “8”</a:t>
                      </a:r>
                      <a:endParaRPr lang="en-US" sz="900" dirty="0"/>
                    </a:p>
                  </a:txBody>
                  <a:tcPr marL="91643" marR="91643"/>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t>Designed</a:t>
                      </a:r>
                      <a:r>
                        <a:rPr lang="en-US" sz="900" baseline="0" dirty="0" smtClean="0"/>
                        <a:t> for Windows Server “8”</a:t>
                      </a:r>
                      <a:endParaRPr lang="en-US" sz="900" dirty="0" smtClean="0"/>
                    </a:p>
                  </a:txBody>
                  <a:tcPr marL="91643" marR="91643"/>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t>Designed</a:t>
                      </a:r>
                      <a:r>
                        <a:rPr lang="en-US" sz="900" baseline="0" dirty="0" smtClean="0"/>
                        <a:t> for Windows Server “8”</a:t>
                      </a:r>
                      <a:endParaRPr lang="en-US" sz="900" dirty="0" smtClean="0"/>
                    </a:p>
                  </a:txBody>
                  <a:tcPr marL="91643" marR="91643"/>
                </a:tc>
              </a:tr>
              <a:tr h="277390">
                <a:tc>
                  <a:txBody>
                    <a:bodyPr/>
                    <a:lstStyle/>
                    <a:p>
                      <a:r>
                        <a:rPr lang="en-US" sz="1000" dirty="0" smtClean="0"/>
                        <a:t>Market</a:t>
                      </a:r>
                      <a:endParaRPr lang="en-US" sz="1000" dirty="0"/>
                    </a:p>
                  </a:txBody>
                  <a:tcPr marL="121888" marR="121888"/>
                </a:tc>
                <a:tc>
                  <a:txBody>
                    <a:bodyPr/>
                    <a:lstStyle/>
                    <a:p>
                      <a:r>
                        <a:rPr lang="en-US" sz="900" dirty="0" smtClean="0"/>
                        <a:t>Midrange NAS Server</a:t>
                      </a:r>
                      <a:endParaRPr lang="en-US" sz="900" dirty="0"/>
                    </a:p>
                  </a:txBody>
                  <a:tcPr marL="121888" marR="121888"/>
                </a:tc>
                <a:tc>
                  <a:txBody>
                    <a:bodyPr/>
                    <a:lstStyle/>
                    <a:p>
                      <a:pPr marL="171450" indent="-171450">
                        <a:buFont typeface="Arial" pitchFamily="34" charset="0"/>
                        <a:buChar char="•"/>
                      </a:pPr>
                      <a:r>
                        <a:rPr lang="en-US" sz="900" dirty="0" smtClean="0"/>
                        <a:t>NAS server, </a:t>
                      </a:r>
                      <a:r>
                        <a:rPr lang="en-US" sz="900" baseline="0" dirty="0" smtClean="0"/>
                        <a:t>Hyper-V appliance, SMB or Branch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t>Private cloud</a:t>
                      </a:r>
                      <a:r>
                        <a:rPr lang="en-US" sz="900" baseline="0" dirty="0" smtClean="0"/>
                        <a:t> </a:t>
                      </a:r>
                      <a:r>
                        <a:rPr lang="en-US" sz="900" dirty="0" smtClean="0"/>
                        <a:t>performance NAS server</a:t>
                      </a:r>
                    </a:p>
                  </a:txBody>
                  <a:tcPr marL="121888" marR="121888"/>
                </a:tc>
                <a:tc>
                  <a:txBody>
                    <a:bodyPr/>
                    <a:lstStyle/>
                    <a:p>
                      <a:pPr marL="171450" indent="-171450">
                        <a:buFont typeface="Arial" pitchFamily="34" charset="0"/>
                        <a:buChar char="•"/>
                      </a:pPr>
                      <a:r>
                        <a:rPr lang="en-US" sz="900" dirty="0" smtClean="0"/>
                        <a:t>NAS server, </a:t>
                      </a:r>
                      <a:r>
                        <a:rPr lang="en-US" sz="900" baseline="0" dirty="0" smtClean="0"/>
                        <a:t>Hyper-V appliance, SMB or Branch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t>Private cloud</a:t>
                      </a:r>
                      <a:r>
                        <a:rPr lang="en-US" sz="900" baseline="0" dirty="0" smtClean="0"/>
                        <a:t> </a:t>
                      </a:r>
                      <a:r>
                        <a:rPr lang="en-US" sz="900" dirty="0" smtClean="0"/>
                        <a:t>performance NAS server</a:t>
                      </a:r>
                    </a:p>
                  </a:txBody>
                  <a:tcPr marL="121888" marR="121888"/>
                </a:tc>
              </a:tr>
              <a:tr h="184927">
                <a:tc>
                  <a:txBody>
                    <a:bodyPr/>
                    <a:lstStyle/>
                    <a:p>
                      <a:r>
                        <a:rPr lang="en-US" sz="1000" dirty="0" smtClean="0"/>
                        <a:t>Size</a:t>
                      </a:r>
                      <a:endParaRPr lang="en-US" sz="1000" dirty="0"/>
                    </a:p>
                  </a:txBody>
                  <a:tcPr marL="121888" marR="121888"/>
                </a:tc>
                <a:tc>
                  <a:txBody>
                    <a:bodyPr/>
                    <a:lstStyle/>
                    <a:p>
                      <a:r>
                        <a:rPr lang="en-US" sz="900" dirty="0" smtClean="0"/>
                        <a:t>3U rack</a:t>
                      </a:r>
                      <a:endParaRPr lang="en-US" sz="900" dirty="0"/>
                    </a:p>
                  </a:txBody>
                  <a:tcPr marL="121888" marR="121888"/>
                </a:tc>
                <a:tc>
                  <a:txBody>
                    <a:bodyPr/>
                    <a:lstStyle/>
                    <a:p>
                      <a:r>
                        <a:rPr lang="en-US" sz="900" dirty="0" smtClean="0"/>
                        <a:t>3U rack</a:t>
                      </a:r>
                      <a:endParaRPr lang="en-US" sz="900" dirty="0"/>
                    </a:p>
                  </a:txBody>
                  <a:tcPr marL="121888" marR="121888"/>
                </a:tc>
                <a:tc>
                  <a:txBody>
                    <a:bodyPr/>
                    <a:lstStyle/>
                    <a:p>
                      <a:r>
                        <a:rPr lang="en-US" sz="900" dirty="0" smtClean="0"/>
                        <a:t>2U rack</a:t>
                      </a:r>
                      <a:endParaRPr lang="en-US" sz="900" dirty="0"/>
                    </a:p>
                  </a:txBody>
                  <a:tcPr marL="121888" marR="121888"/>
                </a:tc>
              </a:tr>
              <a:tr h="277390">
                <a:tc>
                  <a:txBody>
                    <a:bodyPr/>
                    <a:lstStyle/>
                    <a:p>
                      <a:r>
                        <a:rPr lang="en-US" sz="1000" dirty="0" smtClean="0"/>
                        <a:t>Disks</a:t>
                      </a:r>
                      <a:endParaRPr lang="en-US" sz="1000" dirty="0"/>
                    </a:p>
                  </a:txBody>
                  <a:tcPr marL="121888" marR="121888"/>
                </a:tc>
                <a:tc>
                  <a:txBody>
                    <a:bodyPr/>
                    <a:lstStyle/>
                    <a:p>
                      <a:pPr marL="112713" indent="-112713">
                        <a:buFont typeface="Arial" pitchFamily="34" charset="0"/>
                        <a:buChar char="•"/>
                      </a:pPr>
                      <a:r>
                        <a:rPr lang="en-US" sz="900" dirty="0" smtClean="0"/>
                        <a:t>36 x 2.5”</a:t>
                      </a:r>
                    </a:p>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t>16 x 3.5”</a:t>
                      </a:r>
                    </a:p>
                  </a:txBody>
                  <a:tcPr marL="121888" marR="121888"/>
                </a:tc>
                <a:tc>
                  <a:txBody>
                    <a:bodyPr/>
                    <a:lstStyle/>
                    <a:p>
                      <a:pPr marL="112713" indent="-112713">
                        <a:buFont typeface="Arial" pitchFamily="34" charset="0"/>
                        <a:buChar char="•"/>
                      </a:pPr>
                      <a:r>
                        <a:rPr lang="en-US" sz="900" dirty="0" smtClean="0"/>
                        <a:t>24 x 2.5” </a:t>
                      </a:r>
                    </a:p>
                  </a:txBody>
                  <a:tcPr marL="121888" marR="121888"/>
                </a:tc>
                <a:tc>
                  <a:txBody>
                    <a:bodyPr/>
                    <a:lstStyle/>
                    <a:p>
                      <a:r>
                        <a:rPr lang="en-US" sz="900" dirty="0" smtClean="0"/>
                        <a:t>12 x 3.5”</a:t>
                      </a:r>
                      <a:endParaRPr lang="en-US" sz="900" dirty="0"/>
                    </a:p>
                  </a:txBody>
                  <a:tcPr marL="121888" marR="121888"/>
                </a:tc>
              </a:tr>
              <a:tr h="184927">
                <a:tc>
                  <a:txBody>
                    <a:bodyPr/>
                    <a:lstStyle/>
                    <a:p>
                      <a:r>
                        <a:rPr lang="en-US" sz="1000" dirty="0" smtClean="0"/>
                        <a:t>Blades</a:t>
                      </a:r>
                      <a:endParaRPr lang="en-US" sz="1000" dirty="0"/>
                    </a:p>
                  </a:txBody>
                  <a:tcPr marL="121888" marR="121888"/>
                </a:tc>
                <a:tc>
                  <a:txBody>
                    <a:bodyPr/>
                    <a:lstStyle/>
                    <a:p>
                      <a:r>
                        <a:rPr lang="en-US" sz="900" dirty="0" smtClean="0"/>
                        <a:t>2</a:t>
                      </a:r>
                      <a:endParaRPr lang="en-US" sz="900" dirty="0"/>
                    </a:p>
                  </a:txBody>
                  <a:tcPr marL="121888" marR="121888"/>
                </a:tc>
                <a:tc>
                  <a:txBody>
                    <a:bodyPr/>
                    <a:lstStyle/>
                    <a:p>
                      <a:r>
                        <a:rPr lang="en-US" sz="900" dirty="0" smtClean="0"/>
                        <a:t>2</a:t>
                      </a:r>
                      <a:endParaRPr lang="en-US" sz="900" dirty="0"/>
                    </a:p>
                  </a:txBody>
                  <a:tcPr marL="121888" marR="121888"/>
                </a:tc>
                <a:tc>
                  <a:txBody>
                    <a:bodyPr/>
                    <a:lstStyle/>
                    <a:p>
                      <a:r>
                        <a:rPr lang="en-US" sz="900" dirty="0" smtClean="0"/>
                        <a:t>2</a:t>
                      </a:r>
                      <a:endParaRPr lang="en-US" sz="900" dirty="0"/>
                    </a:p>
                  </a:txBody>
                  <a:tcPr marL="121888" marR="121888"/>
                </a:tc>
              </a:tr>
              <a:tr h="0">
                <a:tc>
                  <a:txBody>
                    <a:bodyPr/>
                    <a:lstStyle/>
                    <a:p>
                      <a:r>
                        <a:rPr lang="en-US" sz="1000" dirty="0" smtClean="0"/>
                        <a:t>CPU</a:t>
                      </a:r>
                      <a:endParaRPr lang="en-US" sz="1000" dirty="0"/>
                    </a:p>
                  </a:txBody>
                  <a:tcPr marL="121888" marR="121888"/>
                </a:tc>
                <a:tc>
                  <a:txBody>
                    <a:bodyPr/>
                    <a:lstStyle/>
                    <a:p>
                      <a:r>
                        <a:rPr lang="en-US" sz="900" dirty="0" smtClean="0"/>
                        <a:t>2x Intel</a:t>
                      </a:r>
                      <a:endParaRPr lang="en-US" sz="900" dirty="0"/>
                    </a:p>
                  </a:txBody>
                  <a:tcPr marL="121888" marR="121888"/>
                </a:tc>
                <a:tc>
                  <a:txBody>
                    <a:bodyPr/>
                    <a:lstStyle/>
                    <a:p>
                      <a:r>
                        <a:rPr lang="en-US" sz="900" dirty="0" smtClean="0"/>
                        <a:t>2x SB EP</a:t>
                      </a:r>
                      <a:endParaRPr lang="en-US" sz="900" dirty="0"/>
                    </a:p>
                  </a:txBody>
                  <a:tcPr marL="121888" marR="121888"/>
                </a:tc>
                <a:tc>
                  <a:txBody>
                    <a:bodyPr/>
                    <a:lstStyle/>
                    <a:p>
                      <a:r>
                        <a:rPr lang="en-US" sz="900" dirty="0" smtClean="0"/>
                        <a:t>2x SB EP</a:t>
                      </a:r>
                      <a:endParaRPr lang="en-US" sz="900" dirty="0"/>
                    </a:p>
                  </a:txBody>
                  <a:tcPr marL="121888" marR="121888"/>
                </a:tc>
              </a:tr>
              <a:tr h="302687">
                <a:tc>
                  <a:txBody>
                    <a:bodyPr/>
                    <a:lstStyle/>
                    <a:p>
                      <a:r>
                        <a:rPr lang="en-US" sz="1000" dirty="0" smtClean="0"/>
                        <a:t>Memory (per blade)</a:t>
                      </a:r>
                      <a:endParaRPr lang="en-US" sz="1000" dirty="0"/>
                    </a:p>
                  </a:txBody>
                  <a:tcPr marL="121888" marR="121888"/>
                </a:tc>
                <a:tc>
                  <a:txBody>
                    <a:bodyPr/>
                    <a:lstStyle/>
                    <a:p>
                      <a:r>
                        <a:rPr lang="en-US" sz="900" dirty="0" smtClean="0"/>
                        <a:t>Varies</a:t>
                      </a:r>
                      <a:r>
                        <a:rPr lang="en-US" sz="900" baseline="0" dirty="0" smtClean="0"/>
                        <a:t> by SKU</a:t>
                      </a:r>
                      <a:endParaRPr lang="en-US" sz="900" dirty="0"/>
                    </a:p>
                  </a:txBody>
                  <a:tcPr marL="121888" marR="121888"/>
                </a:tc>
                <a:tc>
                  <a:txBody>
                    <a:bodyPr/>
                    <a:lstStyle/>
                    <a:p>
                      <a:r>
                        <a:rPr lang="en-US" sz="900" dirty="0" smtClean="0"/>
                        <a:t>12 DDR3 DIMMs</a:t>
                      </a:r>
                      <a:endParaRPr lang="en-US" sz="900" dirty="0"/>
                    </a:p>
                  </a:txBody>
                  <a:tcPr marL="121888" marR="121888"/>
                </a:tc>
                <a:tc>
                  <a:txBody>
                    <a:bodyPr/>
                    <a:lstStyle/>
                    <a:p>
                      <a:r>
                        <a:rPr lang="en-US" sz="900" dirty="0" smtClean="0"/>
                        <a:t>16 DDR3 DIMMs</a:t>
                      </a:r>
                      <a:endParaRPr lang="en-US" sz="900" dirty="0"/>
                    </a:p>
                  </a:txBody>
                  <a:tcPr marL="121888" marR="121888"/>
                </a:tc>
              </a:tr>
              <a:tr h="302687">
                <a:tc>
                  <a:txBody>
                    <a:bodyPr/>
                    <a:lstStyle/>
                    <a:p>
                      <a:r>
                        <a:rPr lang="en-US" sz="1000" dirty="0" err="1" smtClean="0"/>
                        <a:t>PCIe</a:t>
                      </a:r>
                      <a:r>
                        <a:rPr lang="en-US" sz="1000" dirty="0" smtClean="0"/>
                        <a:t> expansion slots (per blade)</a:t>
                      </a:r>
                      <a:endParaRPr lang="en-US" sz="1000" dirty="0"/>
                    </a:p>
                  </a:txBody>
                  <a:tcPr marL="121888" marR="121888"/>
                </a:tc>
                <a:tc>
                  <a:txBody>
                    <a:bodyPr/>
                    <a:lstStyle/>
                    <a:p>
                      <a:r>
                        <a:rPr lang="en-US" sz="900" dirty="0" smtClean="0"/>
                        <a:t>1 x4,</a:t>
                      </a:r>
                      <a:r>
                        <a:rPr lang="en-US" sz="900" baseline="0" dirty="0" smtClean="0"/>
                        <a:t> </a:t>
                      </a:r>
                      <a:r>
                        <a:rPr lang="en-US" sz="900" dirty="0" smtClean="0"/>
                        <a:t>Gen 2</a:t>
                      </a:r>
                      <a:endParaRPr lang="en-US" sz="900" dirty="0"/>
                    </a:p>
                  </a:txBody>
                  <a:tcPr marL="121888" marR="121888"/>
                </a:tc>
                <a:tc>
                  <a:txBody>
                    <a:bodyPr/>
                    <a:lstStyle/>
                    <a:p>
                      <a:pPr marL="112713" indent="-112713">
                        <a:buFont typeface="Arial" pitchFamily="34" charset="0"/>
                        <a:buChar char="•"/>
                      </a:pPr>
                      <a:r>
                        <a:rPr lang="en-US" sz="900" dirty="0" smtClean="0"/>
                        <a:t>2 x16,  Gen</a:t>
                      </a:r>
                      <a:r>
                        <a:rPr lang="en-US" sz="900" baseline="0" dirty="0" smtClean="0"/>
                        <a:t> 3</a:t>
                      </a:r>
                    </a:p>
                    <a:p>
                      <a:pPr marL="112713" indent="-112713">
                        <a:buFont typeface="Arial" pitchFamily="34" charset="0"/>
                        <a:buChar char="•"/>
                      </a:pPr>
                      <a:r>
                        <a:rPr lang="en-US" sz="900" baseline="0" dirty="0" smtClean="0"/>
                        <a:t>1FH/HL, 1 HH/HL</a:t>
                      </a:r>
                      <a:endParaRPr lang="en-US" sz="900" dirty="0"/>
                    </a:p>
                  </a:txBody>
                  <a:tcPr marL="121888" marR="121888"/>
                </a:tc>
                <a:tc>
                  <a:txBody>
                    <a:bodyPr/>
                    <a:lstStyle/>
                    <a:p>
                      <a:r>
                        <a:rPr lang="en-US" sz="900" baseline="0" dirty="0" smtClean="0"/>
                        <a:t>1 x8, LP, Gen 3</a:t>
                      </a:r>
                      <a:endParaRPr lang="en-US" sz="900" dirty="0"/>
                    </a:p>
                  </a:txBody>
                  <a:tcPr marL="121888" marR="121888"/>
                </a:tc>
              </a:tr>
              <a:tr h="302687">
                <a:tc>
                  <a:txBody>
                    <a:bodyPr/>
                    <a:lstStyle/>
                    <a:p>
                      <a:r>
                        <a:rPr lang="en-US" sz="1000" dirty="0" smtClean="0"/>
                        <a:t>Storage Controller</a:t>
                      </a:r>
                      <a:endParaRPr lang="en-US" sz="1000" dirty="0"/>
                    </a:p>
                  </a:txBody>
                  <a:tcPr marL="121888" marR="121888"/>
                </a:tc>
                <a:tc>
                  <a:txBody>
                    <a:bodyPr/>
                    <a:lstStyle/>
                    <a:p>
                      <a:r>
                        <a:rPr lang="en-US" sz="900" dirty="0" smtClean="0"/>
                        <a:t>HP Cascade</a:t>
                      </a:r>
                      <a:endParaRPr lang="en-US" sz="900" dirty="0"/>
                    </a:p>
                  </a:txBody>
                  <a:tcPr marL="121888" marR="121888"/>
                </a:tc>
                <a:tc>
                  <a:txBody>
                    <a:bodyPr/>
                    <a:lstStyle/>
                    <a:p>
                      <a:pPr marL="171450" indent="-171450">
                        <a:buFont typeface="Arial" pitchFamily="34" charset="0"/>
                        <a:buChar char="•"/>
                      </a:pPr>
                      <a:r>
                        <a:rPr lang="en-US" sz="900" dirty="0" smtClean="0"/>
                        <a:t>SAS Controller (Spaces) </a:t>
                      </a:r>
                    </a:p>
                    <a:p>
                      <a:pPr marL="171450" indent="-171450">
                        <a:buFont typeface="Arial" pitchFamily="34" charset="0"/>
                        <a:buChar char="•"/>
                      </a:pPr>
                      <a:r>
                        <a:rPr lang="en-US" sz="900" dirty="0" smtClean="0"/>
                        <a:t>LSI High</a:t>
                      </a:r>
                      <a:r>
                        <a:rPr lang="en-US" sz="900" baseline="0" dirty="0" smtClean="0"/>
                        <a:t> Availability </a:t>
                      </a:r>
                      <a:r>
                        <a:rPr lang="en-US" sz="900" dirty="0" err="1" smtClean="0"/>
                        <a:t>MegaRAID</a:t>
                      </a:r>
                      <a:endParaRPr lang="en-US" sz="900" dirty="0"/>
                    </a:p>
                  </a:txBody>
                  <a:tcPr marL="121888" marR="121888"/>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t>SAS Controller (Spaces)</a:t>
                      </a:r>
                    </a:p>
                    <a:p>
                      <a:pPr marL="171450" indent="-171450">
                        <a:buFont typeface="Arial" pitchFamily="34" charset="0"/>
                        <a:buChar char="•"/>
                      </a:pPr>
                      <a:r>
                        <a:rPr lang="en-US" sz="900" dirty="0" smtClean="0"/>
                        <a:t>LSI High</a:t>
                      </a:r>
                      <a:r>
                        <a:rPr lang="en-US" sz="900" baseline="0" dirty="0" smtClean="0"/>
                        <a:t> Availability </a:t>
                      </a:r>
                      <a:r>
                        <a:rPr lang="en-US" sz="900" dirty="0" err="1" smtClean="0"/>
                        <a:t>MegaRAID</a:t>
                      </a:r>
                      <a:endParaRPr lang="en-US" sz="900" dirty="0"/>
                    </a:p>
                  </a:txBody>
                  <a:tcPr marL="121888" marR="121888"/>
                </a:tc>
              </a:tr>
              <a:tr h="454030">
                <a:tc>
                  <a:txBody>
                    <a:bodyPr/>
                    <a:lstStyle/>
                    <a:p>
                      <a:r>
                        <a:rPr lang="en-US" sz="1000" dirty="0" smtClean="0"/>
                        <a:t>External</a:t>
                      </a:r>
                      <a:r>
                        <a:rPr lang="en-US" sz="1000" baseline="0" dirty="0" smtClean="0"/>
                        <a:t> SAS (per blade)</a:t>
                      </a:r>
                      <a:endParaRPr lang="en-US" sz="1000" dirty="0" smtClean="0"/>
                    </a:p>
                  </a:txBody>
                  <a:tcPr marL="121888" marR="121888"/>
                </a:tc>
                <a:tc>
                  <a:txBody>
                    <a:bodyPr/>
                    <a:lstStyle/>
                    <a:p>
                      <a:pPr marL="112713" indent="-112713">
                        <a:buFont typeface="Arial" pitchFamily="34" charset="0"/>
                        <a:buChar char="•"/>
                      </a:pPr>
                      <a:r>
                        <a:rPr lang="en-US" sz="900" dirty="0" smtClean="0"/>
                        <a:t>4 x4 SAS</a:t>
                      </a:r>
                    </a:p>
                    <a:p>
                      <a:pPr marL="112713" marR="0" lvl="0" indent="-11271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900" u="none" strike="noStrike" kern="0" cap="none" spc="0" normalizeH="0" baseline="0" noProof="0" dirty="0" smtClean="0">
                          <a:ln>
                            <a:noFill/>
                          </a:ln>
                          <a:effectLst/>
                          <a:uLnTx/>
                          <a:uFillTx/>
                        </a:rPr>
                        <a:t>Up to 8 Attached JBODs. 224 2.5”, 108 3.5” (292 with MDS600) or mix</a:t>
                      </a:r>
                      <a:endParaRPr kumimoji="0" lang="en-US" sz="900" b="0" i="0" u="none" strike="noStrike" kern="0" cap="none" spc="0" normalizeH="0" baseline="0" noProof="0" dirty="0" smtClean="0">
                        <a:ln>
                          <a:noFill/>
                        </a:ln>
                        <a:solidFill>
                          <a:schemeClr val="tx1"/>
                        </a:solidFill>
                        <a:effectLst/>
                        <a:uLnTx/>
                        <a:uFillTx/>
                        <a:latin typeface="+mn-lt"/>
                        <a:ea typeface="+mn-ea"/>
                        <a:cs typeface="+mn-cs"/>
                      </a:endParaRPr>
                    </a:p>
                  </a:txBody>
                  <a:tcPr marL="121888" marR="121888"/>
                </a:tc>
                <a:tc>
                  <a:txBody>
                    <a:bodyPr/>
                    <a:lstStyle/>
                    <a:p>
                      <a:r>
                        <a:rPr lang="en-US" sz="900" dirty="0" smtClean="0"/>
                        <a:t>1 x4 SAS</a:t>
                      </a:r>
                      <a:endParaRPr lang="en-US" sz="900" dirty="0"/>
                    </a:p>
                  </a:txBody>
                  <a:tcPr marL="121888" marR="121888"/>
                </a:tc>
                <a:tc>
                  <a:txBody>
                    <a:bodyPr/>
                    <a:lstStyle/>
                    <a:p>
                      <a:r>
                        <a:rPr lang="en-US" sz="900" dirty="0" smtClean="0"/>
                        <a:t>1 x4 SAS</a:t>
                      </a:r>
                      <a:endParaRPr lang="en-US" sz="900" dirty="0"/>
                    </a:p>
                  </a:txBody>
                  <a:tcPr marL="121888" marR="121888"/>
                </a:tc>
              </a:tr>
              <a:tr h="130431">
                <a:tc>
                  <a:txBody>
                    <a:bodyPr/>
                    <a:lstStyle/>
                    <a:p>
                      <a:r>
                        <a:rPr lang="en-US" sz="1000" dirty="0" smtClean="0"/>
                        <a:t>External</a:t>
                      </a:r>
                      <a:r>
                        <a:rPr lang="en-US" sz="1000" baseline="0" dirty="0" smtClean="0"/>
                        <a:t> network  (per blade)</a:t>
                      </a:r>
                      <a:endParaRPr lang="en-US" sz="1000" dirty="0" smtClean="0"/>
                    </a:p>
                  </a:txBody>
                  <a:tcPr marL="121888" marR="121888"/>
                </a:tc>
                <a:tc>
                  <a:txBody>
                    <a:bodyPr/>
                    <a:lstStyle/>
                    <a:p>
                      <a:r>
                        <a:rPr lang="en-US" sz="900" dirty="0" smtClean="0"/>
                        <a:t>2x HP Flex-10 LOM</a:t>
                      </a:r>
                    </a:p>
                    <a:p>
                      <a:r>
                        <a:rPr lang="en-US" sz="900" dirty="0" smtClean="0"/>
                        <a:t>4x 1 </a:t>
                      </a:r>
                      <a:r>
                        <a:rPr lang="en-US" sz="900" dirty="0" err="1" smtClean="0"/>
                        <a:t>GbE</a:t>
                      </a:r>
                      <a:r>
                        <a:rPr lang="en-US" sz="900" dirty="0" smtClean="0"/>
                        <a:t> </a:t>
                      </a:r>
                      <a:r>
                        <a:rPr lang="en-US" sz="900" dirty="0" err="1" smtClean="0"/>
                        <a:t>mezz</a:t>
                      </a:r>
                      <a:r>
                        <a:rPr lang="en-US" sz="900" baseline="0" dirty="0" smtClean="0"/>
                        <a:t> card</a:t>
                      </a:r>
                      <a:endParaRPr lang="en-US" sz="900" dirty="0"/>
                    </a:p>
                  </a:txBody>
                  <a:tcPr marL="121888" marR="121888"/>
                </a:tc>
                <a:tc>
                  <a:txBody>
                    <a:bodyPr/>
                    <a:lstStyle/>
                    <a:p>
                      <a:r>
                        <a:rPr lang="en-US" sz="900" dirty="0" smtClean="0"/>
                        <a:t>4x</a:t>
                      </a:r>
                      <a:r>
                        <a:rPr lang="en-US" sz="900" baseline="0" dirty="0" smtClean="0"/>
                        <a:t> 1GbE LOM</a:t>
                      </a:r>
                    </a:p>
                  </a:txBody>
                  <a:tcPr marL="121888" marR="121888"/>
                </a:tc>
                <a:tc>
                  <a:txBody>
                    <a:bodyPr/>
                    <a:lstStyle/>
                    <a:p>
                      <a:r>
                        <a:rPr lang="en-US" sz="900" dirty="0" smtClean="0"/>
                        <a:t>2x RDMA-capable 10GbE</a:t>
                      </a:r>
                      <a:r>
                        <a:rPr lang="en-US" sz="900" baseline="0" dirty="0" smtClean="0"/>
                        <a:t> or IB</a:t>
                      </a:r>
                      <a:endParaRPr lang="en-US" sz="900" dirty="0"/>
                    </a:p>
                  </a:txBody>
                  <a:tcPr marL="121888" marR="121888"/>
                </a:tc>
              </a:tr>
              <a:tr h="0">
                <a:tc>
                  <a:txBody>
                    <a:bodyPr/>
                    <a:lstStyle/>
                    <a:p>
                      <a:r>
                        <a:rPr lang="en-US" sz="1000" dirty="0" smtClean="0"/>
                        <a:t>Management Controller</a:t>
                      </a:r>
                    </a:p>
                  </a:txBody>
                  <a:tcPr marL="121888" marR="121888"/>
                </a:tc>
                <a:tc>
                  <a:txBody>
                    <a:bodyPr/>
                    <a:lstStyle/>
                    <a:p>
                      <a:r>
                        <a:rPr lang="en-US" sz="900" dirty="0" smtClean="0"/>
                        <a:t>HP </a:t>
                      </a:r>
                      <a:r>
                        <a:rPr lang="en-US" sz="900" dirty="0" err="1" smtClean="0"/>
                        <a:t>iLO</a:t>
                      </a:r>
                      <a:r>
                        <a:rPr lang="en-US" sz="900" dirty="0" smtClean="0"/>
                        <a:t> (integrated Lights-Out)</a:t>
                      </a:r>
                      <a:endParaRPr lang="en-US" sz="900" dirty="0"/>
                    </a:p>
                  </a:txBody>
                  <a:tcPr marL="121888" marR="121888"/>
                </a:tc>
                <a:tc>
                  <a:txBody>
                    <a:bodyPr/>
                    <a:lstStyle/>
                    <a:p>
                      <a:r>
                        <a:rPr lang="en-US" sz="900" dirty="0" smtClean="0"/>
                        <a:t>Emulex Pilot 3 </a:t>
                      </a:r>
                      <a:r>
                        <a:rPr lang="en-US" sz="900" dirty="0" err="1" smtClean="0"/>
                        <a:t>iBMC</a:t>
                      </a:r>
                      <a:endParaRPr lang="en-US" sz="900" dirty="0"/>
                    </a:p>
                  </a:txBody>
                  <a:tcPr marL="121888" marR="121888"/>
                </a:tc>
                <a:tc>
                  <a:txBody>
                    <a:bodyPr/>
                    <a:lstStyle/>
                    <a:p>
                      <a:r>
                        <a:rPr lang="en-US" sz="900" dirty="0" smtClean="0"/>
                        <a:t>BMC</a:t>
                      </a:r>
                      <a:endParaRPr lang="en-US" sz="900" dirty="0"/>
                    </a:p>
                  </a:txBody>
                  <a:tcPr marL="121888" marR="121888"/>
                </a:tc>
              </a:tr>
            </a:tbl>
          </a:graphicData>
        </a:graphic>
      </p:graphicFrame>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622" b="100000" l="194" r="99612">
                        <a14:foregroundMark x1="20349" y1="14054" x2="79264" y2="13514"/>
                        <a14:foregroundMark x1="79070" y1="14595" x2="89922" y2="21622"/>
                        <a14:foregroundMark x1="20930" y1="11351" x2="8333" y2="23784"/>
                        <a14:foregroundMark x1="45543" y1="10811" x2="65116" y2="10811"/>
                        <a14:foregroundMark x1="23450" y1="38378" x2="30814" y2="39459"/>
                        <a14:foregroundMark x1="65116" y1="57838" x2="69186" y2="57297"/>
                        <a14:backgroundMark x1="20349" y1="7027" x2="79070" y2="7027"/>
                      </a14:backgroundRemoval>
                    </a14:imgEffect>
                  </a14:imgLayer>
                </a14:imgProps>
              </a:ext>
              <a:ext uri="{28A0092B-C50C-407E-A947-70E740481C1C}">
                <a14:useLocalDpi xmlns:a14="http://schemas.microsoft.com/office/drawing/2010/main" val="0"/>
              </a:ext>
            </a:extLst>
          </a:blip>
          <a:srcRect/>
          <a:stretch>
            <a:fillRect/>
          </a:stretch>
        </p:blipFill>
        <p:spPr bwMode="auto">
          <a:xfrm>
            <a:off x="2133600" y="1349868"/>
            <a:ext cx="2214028" cy="79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68269">
            <a:off x="4572908" y="961970"/>
            <a:ext cx="1909261" cy="1265898"/>
          </a:xfrm>
          <a:prstGeom prst="rect">
            <a:avLst/>
          </a:prstGeom>
          <a:noFill/>
          <a:ln w="9525">
            <a:noFill/>
            <a:miter lim="800000"/>
            <a:headEnd/>
            <a:tailEnd/>
          </a:ln>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305" r="95898">
                        <a14:foregroundMark x1="38711" y1="23854" x2="38711" y2="23854"/>
                        <a14:foregroundMark x1="30703" y1="23802" x2="42969" y2="24115"/>
                        <a14:foregroundMark x1="52461" y1="24375" x2="66367" y2="24063"/>
                        <a14:foregroundMark x1="84375" y1="41823" x2="89883" y2="47865"/>
                        <a14:foregroundMark x1="92305" y1="64375" x2="92305" y2="64375"/>
                        <a14:foregroundMark x1="5000" y1="54010" x2="5000" y2="54010"/>
                        <a14:foregroundMark x1="3672" y1="57344" x2="4570" y2="63594"/>
                        <a14:foregroundMark x1="6992" y1="71406" x2="6992" y2="71406"/>
                        <a14:foregroundMark x1="6797" y1="69323" x2="9375" y2="69375"/>
                        <a14:foregroundMark x1="89688" y1="66875" x2="92266" y2="67917"/>
                        <a14:foregroundMark x1="20078" y1="37292" x2="24883" y2="37188"/>
                        <a14:foregroundMark x1="27695" y1="27813" x2="22188" y2="34792"/>
                        <a14:foregroundMark x1="94375" y1="59635" x2="93867" y2="63698"/>
                        <a14:foregroundMark x1="30742" y1="69271" x2="30742" y2="69271"/>
                        <a14:foregroundMark x1="30052" y1="37270" x2="39033" y2="37008"/>
                        <a14:foregroundMark x1="56995" y1="36483" x2="76684" y2="35696"/>
                        <a14:foregroundMark x1="57939" y1="30513" x2="72635" y2="31026"/>
                        <a14:backgroundMark x1="14883" y1="40885" x2="5234" y2="50156"/>
                        <a14:backgroundMark x1="25391" y1="28073" x2="31133" y2="20469"/>
                        <a14:backgroundMark x1="50234" y1="22448" x2="64492" y2="21875"/>
                        <a14:backgroundMark x1="94219" y1="68385" x2="95703" y2="55937"/>
                        <a14:backgroundMark x1="11875" y1="71771" x2="87695" y2="68802"/>
                        <a14:backgroundMark x1="67383" y1="23646" x2="71953" y2="28750"/>
                        <a14:backgroundMark x1="10664" y1="71042" x2="8555" y2="71458"/>
                        <a14:backgroundMark x1="24698" y1="25459" x2="13126" y2="40945"/>
                        <a14:backgroundMark x1="3109" y1="66667" x2="2073" y2="55118"/>
                      </a14:backgroundRemoval>
                    </a14:imgEffect>
                  </a14:imgLayer>
                </a14:imgProps>
              </a:ext>
              <a:ext uri="{28A0092B-C50C-407E-A947-70E740481C1C}">
                <a14:useLocalDpi xmlns:a14="http://schemas.microsoft.com/office/drawing/2010/main" val="0"/>
              </a:ext>
            </a:extLst>
          </a:blip>
          <a:stretch>
            <a:fillRect/>
          </a:stretch>
        </p:blipFill>
        <p:spPr>
          <a:xfrm rot="60000">
            <a:off x="6640725" y="905193"/>
            <a:ext cx="2337650" cy="1535866"/>
          </a:xfrm>
          <a:prstGeom prst="rect">
            <a:avLst/>
          </a:prstGeom>
        </p:spPr>
      </p:pic>
    </p:spTree>
    <p:extLst>
      <p:ext uri="{BB962C8B-B14F-4D97-AF65-F5344CB8AC3E}">
        <p14:creationId xmlns:p14="http://schemas.microsoft.com/office/powerpoint/2010/main" val="996784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a:bodyPr>
          <a:lstStyle/>
          <a:p>
            <a:pPr marL="0" indent="0">
              <a:buNone/>
            </a:pPr>
            <a:r>
              <a:rPr lang="en-US" sz="4400" b="1" dirty="0"/>
              <a:t>“We don’t like their sound. Groups of guitars are on the way out.” </a:t>
            </a:r>
          </a:p>
          <a:p>
            <a:pPr marL="0" indent="0">
              <a:buNone/>
            </a:pPr>
            <a:endParaRPr lang="en-US" sz="2400" dirty="0"/>
          </a:p>
          <a:p>
            <a:pPr marL="0" indent="0">
              <a:buNone/>
            </a:pPr>
            <a:r>
              <a:rPr lang="en-US" sz="2400" b="1" dirty="0"/>
              <a:t>Decca Recording Co., executive, turning down the Beatles in 1962</a:t>
            </a:r>
          </a:p>
          <a:p>
            <a:pPr marL="0" indent="0">
              <a:buNone/>
            </a:pPr>
            <a:endParaRPr lang="en-US" sz="2400" b="1" dirty="0" smtClean="0"/>
          </a:p>
          <a:p>
            <a:pPr marL="0" indent="0">
              <a:buNone/>
            </a:pPr>
            <a:endParaRPr lang="en-US" sz="2400" b="1" dirty="0"/>
          </a:p>
          <a:p>
            <a:pPr marL="0" indent="0">
              <a:buNone/>
            </a:pPr>
            <a:r>
              <a:rPr lang="en-US" sz="4400" b="1" dirty="0" smtClean="0"/>
              <a:t>"</a:t>
            </a:r>
            <a:r>
              <a:rPr lang="en-US" sz="4400" b="1" dirty="0"/>
              <a:t>It is difficult to make predictions, especially about the future</a:t>
            </a:r>
            <a:r>
              <a:rPr lang="en-US" sz="4400" b="1" dirty="0" smtClean="0"/>
              <a:t>"</a:t>
            </a:r>
          </a:p>
          <a:p>
            <a:pPr marL="0" indent="0">
              <a:buNone/>
            </a:pPr>
            <a:endParaRPr lang="en-US" sz="2400" b="1" dirty="0" smtClean="0"/>
          </a:p>
          <a:p>
            <a:pPr marL="0" indent="0">
              <a:buNone/>
            </a:pPr>
            <a:r>
              <a:rPr lang="en-US" sz="2400" b="1" dirty="0" smtClean="0"/>
              <a:t>Mark Twain</a:t>
            </a:r>
          </a:p>
          <a:p>
            <a:pPr marL="0" indent="0">
              <a:buNone/>
            </a:pPr>
            <a:endParaRPr lang="en-US" sz="2400" b="1" dirty="0"/>
          </a:p>
        </p:txBody>
      </p:sp>
    </p:spTree>
    <p:extLst>
      <p:ext uri="{BB962C8B-B14F-4D97-AF65-F5344CB8AC3E}">
        <p14:creationId xmlns:p14="http://schemas.microsoft.com/office/powerpoint/2010/main" val="44012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 a Cloud Design Point</a:t>
            </a:r>
            <a:endParaRPr lang="en-US" dirty="0"/>
          </a:p>
        </p:txBody>
      </p:sp>
      <p:sp>
        <p:nvSpPr>
          <p:cNvPr id="3" name="Content Placeholder 2"/>
          <p:cNvSpPr>
            <a:spLocks noGrp="1"/>
          </p:cNvSpPr>
          <p:nvPr>
            <p:ph idx="1"/>
          </p:nvPr>
        </p:nvSpPr>
        <p:spPr/>
        <p:txBody>
          <a:bodyPr>
            <a:normAutofit/>
          </a:bodyPr>
          <a:lstStyle/>
          <a:p>
            <a:r>
              <a:rPr lang="en-US" dirty="0" smtClean="0"/>
              <a:t>Discs, server, cluster, rack, row, data centers</a:t>
            </a:r>
          </a:p>
          <a:p>
            <a:r>
              <a:rPr lang="en-US" b="1" dirty="0" smtClean="0"/>
              <a:t>Cluster </a:t>
            </a:r>
            <a:r>
              <a:rPr lang="en-US" b="1" dirty="0"/>
              <a:t>of clusters</a:t>
            </a:r>
          </a:p>
          <a:p>
            <a:pPr lvl="1"/>
            <a:r>
              <a:rPr lang="en-US" dirty="0" smtClean="0"/>
              <a:t>Geo-replication</a:t>
            </a:r>
            <a:endParaRPr lang="en-US" dirty="0"/>
          </a:p>
          <a:p>
            <a:pPr lvl="1"/>
            <a:r>
              <a:rPr lang="en-US" dirty="0" smtClean="0"/>
              <a:t>Coherent </a:t>
            </a:r>
            <a:r>
              <a:rPr lang="en-US" dirty="0"/>
              <a:t>and non-coherent </a:t>
            </a:r>
            <a:r>
              <a:rPr lang="en-US" dirty="0" smtClean="0"/>
              <a:t>copies</a:t>
            </a:r>
          </a:p>
          <a:p>
            <a:r>
              <a:rPr lang="en-US" dirty="0" smtClean="0"/>
              <a:t>Parallel I/O</a:t>
            </a:r>
          </a:p>
          <a:p>
            <a:pPr lvl="1"/>
            <a:r>
              <a:rPr lang="en-US" dirty="0" err="1"/>
              <a:t>Hadoop</a:t>
            </a:r>
            <a:r>
              <a:rPr lang="en-US" dirty="0"/>
              <a:t> is fastest growing File System</a:t>
            </a:r>
          </a:p>
          <a:p>
            <a:pPr lvl="1"/>
            <a:r>
              <a:rPr lang="en-US" dirty="0" err="1" smtClean="0"/>
              <a:t>Sharding</a:t>
            </a:r>
            <a:endParaRPr lang="en-US" dirty="0"/>
          </a:p>
          <a:p>
            <a:endParaRPr lang="en-US" dirty="0" smtClean="0"/>
          </a:p>
        </p:txBody>
      </p:sp>
    </p:spTree>
    <p:extLst>
      <p:ext uri="{BB962C8B-B14F-4D97-AF65-F5344CB8AC3E}">
        <p14:creationId xmlns:p14="http://schemas.microsoft.com/office/powerpoint/2010/main" val="3677490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993</Words>
  <Application>Microsoft Office PowerPoint</Application>
  <PresentationFormat>On-screen Show (4:3)</PresentationFormat>
  <Paragraphs>237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Microsoft Storage Directions and SMB23 futures</vt:lpstr>
      <vt:lpstr>Short History of SMB &gt;1</vt:lpstr>
      <vt:lpstr>Windows Server 2012 Storage Platform</vt:lpstr>
      <vt:lpstr>CHKDSK – A Modern Approach</vt:lpstr>
      <vt:lpstr>Storage Spaces</vt:lpstr>
      <vt:lpstr>The Resilient File System (ReFS)</vt:lpstr>
      <vt:lpstr>SMB 3 Cluster-in-a-box Systems</vt:lpstr>
      <vt:lpstr>PowerPoint Presentation</vt:lpstr>
      <vt:lpstr>Moving to a Cloud Design Point</vt:lpstr>
      <vt:lpstr>The Namespace challenge</vt:lpstr>
      <vt:lpstr>Functionality challenge</vt:lpstr>
      <vt:lpstr>Device Challenge</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Storage Directions and SMB23 futures</dc:title>
  <dc:creator>Thomas Pfenning</dc:creator>
  <cp:lastModifiedBy>Thomas Pfenning</cp:lastModifiedBy>
  <cp:revision>32</cp:revision>
  <dcterms:created xsi:type="dcterms:W3CDTF">2012-05-05T01:51:25Z</dcterms:created>
  <dcterms:modified xsi:type="dcterms:W3CDTF">2012-05-09T15:51:52Z</dcterms:modified>
</cp:coreProperties>
</file>