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58a29c8bec_0_1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58a29c8bec_0_1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58ab6b3b84_0_10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58ab6b3b84_0_1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58ab6b3b84_0_9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58ab6b3b84_0_9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593f25fe7d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593f25fe7d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58ab6b3b84_0_10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58ab6b3b84_0_10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hyperlink" Target="https://github.com/samba-team/samba/commit/6ab51b2af90f5dca11b8587b2a16215ab4497069" TargetMode="External"/><Relationship Id="rId4" Type="http://schemas.openxmlformats.org/officeDocument/2006/relationships/hyperlink" Target="https://github.com/samba-team/samba/commit/6c453aeb0c771d14fe501e9a37d9f51b9403872b" TargetMode="External"/><Relationship Id="rId5" Type="http://schemas.openxmlformats.org/officeDocument/2006/relationships/hyperlink" Target="https://github.com/krb5/krb5/commit/94e5eda5bb94d1d44733a49c3d9b6d1e42c74def" TargetMode="External"/><Relationship Id="rId6" Type="http://schemas.openxmlformats.org/officeDocument/2006/relationships/hyperlink" Target="https://github.com/samba-team/samba/commit/43958af1d50f0185e21e6cd74110c455ee8996af" TargetMode="External"/><Relationship Id="rId7" Type="http://schemas.openxmlformats.org/officeDocument/2006/relationships/hyperlink" Target="https://github.com/iboukris/S4U/blob/master/kintercept/kintercept.py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0" y="715825"/>
            <a:ext cx="8520600" cy="26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A Talk about MS-SFU Kerberos Extensions:</a:t>
            </a:r>
            <a:endParaRPr sz="3600"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Protocol Transition (S4U2Self) &amp; Constrained Delegation (S4U2Proxy).</a:t>
            </a:r>
            <a:endParaRPr sz="3600"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626975" y="3791625"/>
            <a:ext cx="2688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Isaac Boukris</a:t>
            </a:r>
            <a:endParaRPr/>
          </a:p>
        </p:txBody>
      </p:sp>
      <p:sp>
        <p:nvSpPr>
          <p:cNvPr id="56" name="Google Shape;56;p13"/>
          <p:cNvSpPr txBox="1"/>
          <p:nvPr>
            <p:ph idx="1" type="subTitle"/>
          </p:nvPr>
        </p:nvSpPr>
        <p:spPr>
          <a:xfrm>
            <a:off x="5800825" y="3791625"/>
            <a:ext cx="2688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SambaXP 2019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>
            <p:ph type="title"/>
          </p:nvPr>
        </p:nvSpPr>
        <p:spPr>
          <a:xfrm>
            <a:off x="372825" y="6996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Agenda</a:t>
            </a:r>
            <a:endParaRPr/>
          </a:p>
        </p:txBody>
      </p:sp>
      <p:sp>
        <p:nvSpPr>
          <p:cNvPr id="62" name="Google Shape;62;p14"/>
          <p:cNvSpPr txBox="1"/>
          <p:nvPr>
            <p:ph idx="1" type="body"/>
          </p:nvPr>
        </p:nvSpPr>
        <p:spPr>
          <a:xfrm>
            <a:off x="311700" y="1700925"/>
            <a:ext cx="8520600" cy="3000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Why </a:t>
            </a:r>
            <a:r>
              <a:rPr lang="en"/>
              <a:t>S4U2Self </a:t>
            </a:r>
            <a:r>
              <a:rPr lang="en"/>
              <a:t>is important for Samba.</a:t>
            </a:r>
            <a:endParaRPr/>
          </a:p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How does it work in local and cross realm.</a:t>
            </a:r>
            <a:endParaRPr/>
          </a:p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Recent CVEs related to </a:t>
            </a:r>
            <a:r>
              <a:rPr lang="en"/>
              <a:t>S4U2Self</a:t>
            </a:r>
            <a:r>
              <a:rPr lang="en"/>
              <a:t>.</a:t>
            </a:r>
            <a:endParaRPr/>
          </a:p>
          <a:p>
            <a:pPr indent="-342900" lvl="0" marL="457200" rtl="0" algn="l">
              <a:spcBef>
                <a:spcPts val="1000"/>
              </a:spcBef>
              <a:spcAft>
                <a:spcPts val="1000"/>
              </a:spcAft>
              <a:buSzPts val="1800"/>
              <a:buChar char="●"/>
            </a:pPr>
            <a:r>
              <a:rPr lang="en"/>
              <a:t>A couple of</a:t>
            </a:r>
            <a:r>
              <a:rPr lang="en"/>
              <a:t> words on S4U2Proxy and RBCD.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What is S4U2Self and why you should care</a:t>
            </a:r>
            <a:endParaRPr/>
          </a:p>
        </p:txBody>
      </p:sp>
      <p:sp>
        <p:nvSpPr>
          <p:cNvPr id="68" name="Google Shape;68;p15"/>
          <p:cNvSpPr txBox="1"/>
          <p:nvPr>
            <p:ph idx="1" type="body"/>
          </p:nvPr>
        </p:nvSpPr>
        <p:spPr>
          <a:xfrm>
            <a:off x="311700" y="1152475"/>
            <a:ext cx="8520600" cy="371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Any server providing resources needs to have a mean to authenticate the user and to get a the list of groups the user is member of for authorization.</a:t>
            </a:r>
            <a:endParaRPr/>
          </a:p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Usually user’s password is required to get user’s token (Kerberos or NTLM).</a:t>
            </a:r>
            <a:endParaRPr/>
          </a:p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Any other authentication schemes (TLS, OTP, name it) can’t get us a token.</a:t>
            </a:r>
            <a:endParaRPr/>
          </a:p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LDAP is the problem - not the solution.</a:t>
            </a:r>
            <a:endParaRPr/>
          </a:p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 consensus on Samba ML is that the best solution is S4U2Self.</a:t>
            </a:r>
            <a:endParaRPr/>
          </a:p>
          <a:p>
            <a:pPr indent="-317500" lvl="1" marL="914400" rtl="0" algn="l">
              <a:spcBef>
                <a:spcPts val="1000"/>
              </a:spcBef>
              <a:spcAft>
                <a:spcPts val="0"/>
              </a:spcAft>
              <a:buSzPts val="1400"/>
              <a:buChar char="○"/>
            </a:pPr>
            <a:r>
              <a:rPr lang="en" sz="1800"/>
              <a:t>Supports enterprise-names and and X509 certificates.</a:t>
            </a:r>
            <a:endParaRPr sz="1800"/>
          </a:p>
          <a:p>
            <a:pPr indent="-317500" lvl="1" marL="914400" rtl="0" algn="l">
              <a:spcBef>
                <a:spcPts val="1000"/>
              </a:spcBef>
              <a:spcAft>
                <a:spcPts val="0"/>
              </a:spcAft>
              <a:buSzPts val="1400"/>
              <a:buChar char="○"/>
            </a:pPr>
            <a:r>
              <a:rPr lang="en" sz="1800"/>
              <a:t>We can and should implement S4U2Self within winbind!</a:t>
            </a:r>
            <a:endParaRPr sz="1800"/>
          </a:p>
          <a:p>
            <a:pPr indent="0" lvl="0" marL="457200" rtl="0" algn="l"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/>
          <p:nvPr>
            <p:ph type="title"/>
          </p:nvPr>
        </p:nvSpPr>
        <p:spPr>
          <a:xfrm>
            <a:off x="362625" y="60800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does it work</a:t>
            </a:r>
            <a:endParaRPr/>
          </a:p>
        </p:txBody>
      </p:sp>
      <p:sp>
        <p:nvSpPr>
          <p:cNvPr id="74" name="Google Shape;74;p16"/>
          <p:cNvSpPr txBox="1"/>
          <p:nvPr>
            <p:ph idx="1" type="body"/>
          </p:nvPr>
        </p:nvSpPr>
        <p:spPr>
          <a:xfrm>
            <a:off x="362625" y="1515050"/>
            <a:ext cx="8520600" cy="2828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PA-FOR-USER.</a:t>
            </a:r>
            <a:endParaRPr/>
          </a:p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PA-S4U-X509-USER - only implemented in MIT.</a:t>
            </a:r>
            <a:endParaRPr/>
          </a:p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Cross Realm S4U2Self - only implemented in MIT.</a:t>
            </a:r>
            <a:endParaRPr/>
          </a:p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TODOs:</a:t>
            </a:r>
            <a:endParaRPr/>
          </a:p>
          <a:p>
            <a:pPr indent="-317500" lvl="1" marL="914400" rtl="0" algn="l">
              <a:spcBef>
                <a:spcPts val="100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Porting S4U code from MIT to Heimdal.</a:t>
            </a:r>
            <a:endParaRPr/>
          </a:p>
          <a:p>
            <a:pPr indent="-317500" lvl="1" marL="914400" rtl="0" algn="l">
              <a:spcBef>
                <a:spcPts val="1000"/>
              </a:spcBef>
              <a:spcAft>
                <a:spcPts val="1000"/>
              </a:spcAft>
              <a:buSzPts val="1400"/>
              <a:buChar char="○"/>
            </a:pPr>
            <a:r>
              <a:rPr lang="en"/>
              <a:t>Add test coverage to Samba MIT build.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Google Shape;79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02275" y="183725"/>
            <a:ext cx="5974100" cy="4776050"/>
          </a:xfrm>
          <a:prstGeom prst="rect">
            <a:avLst/>
          </a:prstGeom>
          <a:noFill/>
          <a:ln>
            <a:noFill/>
          </a:ln>
        </p:spPr>
      </p:pic>
      <p:sp>
        <p:nvSpPr>
          <p:cNvPr id="80" name="Google Shape;80;p17"/>
          <p:cNvSpPr txBox="1"/>
          <p:nvPr/>
        </p:nvSpPr>
        <p:spPr>
          <a:xfrm>
            <a:off x="372500" y="848850"/>
            <a:ext cx="2323800" cy="304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MS-SFU 2.2.1 PA-FOR-USER:</a:t>
            </a:r>
            <a:endParaRPr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/>
              <a:t>The PA-FOR-USER padata value is protected with the help of a *keyed* checksum, as defined below...</a:t>
            </a:r>
            <a:endParaRPr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8"/>
          <p:cNvSpPr txBox="1"/>
          <p:nvPr>
            <p:ph type="title"/>
          </p:nvPr>
        </p:nvSpPr>
        <p:spPr>
          <a:xfrm>
            <a:off x="385175" y="1507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CVEs related to S4U2Self</a:t>
            </a:r>
            <a:endParaRPr/>
          </a:p>
        </p:txBody>
      </p:sp>
      <p:sp>
        <p:nvSpPr>
          <p:cNvPr id="86" name="Google Shape;86;p18"/>
          <p:cNvSpPr txBox="1"/>
          <p:nvPr>
            <p:ph idx="1" type="body"/>
          </p:nvPr>
        </p:nvSpPr>
        <p:spPr>
          <a:xfrm>
            <a:off x="311700" y="760175"/>
            <a:ext cx="8070000" cy="4194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Samba </a:t>
            </a:r>
            <a:r>
              <a:rPr b="1" lang="en" sz="1400">
                <a:solidFill>
                  <a:schemeClr val="dk1"/>
                </a:solidFill>
              </a:rPr>
              <a:t>CVE-2018-16853:</a:t>
            </a:r>
            <a:r>
              <a:rPr lang="en" sz="1400"/>
              <a:t> A user in a Samba AD domain can crash the MIT KDC by requesting an S4U2Self ticket.</a:t>
            </a:r>
            <a:endParaRPr sz="1400"/>
          </a:p>
          <a:p>
            <a:pPr indent="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200" u="sng">
                <a:solidFill>
                  <a:schemeClr val="hlink"/>
                </a:solidFill>
                <a:hlinkClick r:id="rId3"/>
              </a:rPr>
              <a:t>https://github.com/samba-team/samba/commit/6ab51b2af90f5dca11b8587b2a16215ab4497069</a:t>
            </a:r>
            <a:endParaRPr sz="1200"/>
          </a:p>
          <a:p>
            <a:pPr indent="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200" u="sng">
                <a:solidFill>
                  <a:schemeClr val="hlink"/>
                </a:solidFill>
                <a:hlinkClick r:id="rId4"/>
              </a:rPr>
              <a:t>https://github.com/samba-team/samba/commit/6c453aeb0c771d14fe501e9a37d9f51b9403872b</a:t>
            </a:r>
            <a:endParaRPr sz="1200"/>
          </a:p>
          <a:p>
            <a:pPr indent="-317500" lvl="0" marL="457200" rtl="0" algn="l">
              <a:spcBef>
                <a:spcPts val="100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MIT Kerberos </a:t>
            </a:r>
            <a:r>
              <a:rPr b="1" lang="en" sz="1400">
                <a:solidFill>
                  <a:schemeClr val="dk1"/>
                </a:solidFill>
              </a:rPr>
              <a:t>CVE-2018-20217: </a:t>
            </a:r>
            <a:r>
              <a:rPr lang="en" sz="1400"/>
              <a:t>Reachable Assertion. If an attacker can obtain a krbtgt ticket using an older encryption type (single-DES, triple-DES, or RC4), the attacker can crash the KDC by making an S4U2Self request. </a:t>
            </a:r>
            <a:endParaRPr sz="1400"/>
          </a:p>
          <a:p>
            <a:pPr indent="0" lvl="0" marL="45720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 u="sng">
                <a:solidFill>
                  <a:schemeClr val="accent5"/>
                </a:solidFill>
                <a:hlinkClick r:id="rId5"/>
              </a:rPr>
              <a:t>https://github.com/krb5/krb5/commit/94e5eda5bb94d1d44733a49c3d9b6d1e42c74def</a:t>
            </a:r>
            <a:endParaRPr sz="1200"/>
          </a:p>
          <a:p>
            <a:pPr indent="-3175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Samba </a:t>
            </a:r>
            <a:r>
              <a:rPr b="1" lang="en" sz="1400">
                <a:solidFill>
                  <a:schemeClr val="dk1"/>
                </a:solidFill>
              </a:rPr>
              <a:t>CVE-2018-16860 </a:t>
            </a:r>
            <a:r>
              <a:rPr lang="en" sz="1400"/>
              <a:t>/</a:t>
            </a:r>
            <a:r>
              <a:rPr lang="en" sz="1400"/>
              <a:t> M</a:t>
            </a:r>
            <a:r>
              <a:rPr lang="en" sz="1400"/>
              <a:t>icrosoft </a:t>
            </a:r>
            <a:r>
              <a:rPr b="1" lang="en" sz="1400"/>
              <a:t>CVE-2019-0734</a:t>
            </a:r>
            <a:r>
              <a:rPr b="1" lang="en" sz="1400">
                <a:solidFill>
                  <a:schemeClr val="dk1"/>
                </a:solidFill>
              </a:rPr>
              <a:t>:</a:t>
            </a:r>
            <a:r>
              <a:rPr lang="en" sz="1400"/>
              <a:t> S4U2Self with unkeyed</a:t>
            </a:r>
            <a:r>
              <a:rPr lang="en" sz="1400"/>
              <a:t> checksums.</a:t>
            </a:r>
            <a:endParaRPr sz="1400"/>
          </a:p>
          <a:p>
            <a:pPr indent="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200" u="sng">
                <a:solidFill>
                  <a:schemeClr val="hlink"/>
                </a:solidFill>
                <a:hlinkClick r:id="rId6"/>
              </a:rPr>
              <a:t>https://github.com/samba-team/samba/commit/43958af1d50f0185e21e6cd74110c455ee8996af</a:t>
            </a:r>
            <a:endParaRPr sz="1200"/>
          </a:p>
          <a:p>
            <a:pPr indent="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400"/>
              <a:t>A python tool for intercepting and manipulating Kerberos packets, can be used to test KDC handling of unkeyed S4U2Self requests:</a:t>
            </a:r>
            <a:endParaRPr sz="1400"/>
          </a:p>
          <a:p>
            <a:pPr indent="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200" u="sng">
                <a:solidFill>
                  <a:schemeClr val="hlink"/>
                </a:solidFill>
                <a:hlinkClick r:id="rId7"/>
              </a:rPr>
              <a:t>https://github.com/iboukris/S4U/blob/master/kintercept/kintercept.py</a:t>
            </a:r>
            <a:endParaRPr sz="1200"/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