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93" r:id="rId2"/>
    <p:sldId id="294" r:id="rId3"/>
    <p:sldId id="298" r:id="rId4"/>
    <p:sldId id="301" r:id="rId5"/>
    <p:sldId id="281" r:id="rId6"/>
    <p:sldId id="302" r:id="rId7"/>
    <p:sldId id="303" r:id="rId8"/>
    <p:sldId id="304" r:id="rId9"/>
    <p:sldId id="305" r:id="rId10"/>
    <p:sldId id="307" r:id="rId11"/>
    <p:sldId id="308" r:id="rId12"/>
    <p:sldId id="310" r:id="rId13"/>
    <p:sldId id="311" r:id="rId14"/>
    <p:sldId id="313" r:id="rId15"/>
    <p:sldId id="315" r:id="rId16"/>
    <p:sldId id="314" r:id="rId17"/>
    <p:sldId id="29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verma" initials="s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C0"/>
    <a:srgbClr val="FFFF48"/>
    <a:srgbClr val="FFFFA5"/>
    <a:srgbClr val="FFFF69"/>
    <a:srgbClr val="FFFF44"/>
    <a:srgbClr val="E6EB2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932" y="-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mself-lh-srv-1\documents\jpink\My%20Documents\cfs\smb\FAST%20paper\SambaXP_SMBPerf.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mself-lh-srv-1\documents\jpink\My%20Documents\cfs\smb\FAST%20paper\SambaXP_SMBPerf.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mself-lh-srv-1\documents\jpink\My%20Documents\cfs\smb\FAST%20paper\SambaXP_SMBPerf.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CopyFile</a:t>
            </a:r>
            <a:r>
              <a:rPr lang="en-US" dirty="0"/>
              <a:t>(L-&gt;R),</a:t>
            </a:r>
            <a:r>
              <a:rPr lang="en-US" baseline="0" dirty="0"/>
              <a:t> </a:t>
            </a:r>
            <a:r>
              <a:rPr lang="en-US" baseline="0" dirty="0" smtClean="0"/>
              <a:t>Varying Latency, File Size, SMB1/2</a:t>
            </a:r>
            <a:endParaRPr lang="en-US" dirty="0"/>
          </a:p>
        </c:rich>
      </c:tx>
      <c:layout>
        <c:manualLayout>
          <c:xMode val="edge"/>
          <c:yMode val="edge"/>
          <c:x val="0.15960266576518764"/>
          <c:y val="2.5568377996457878E-2"/>
        </c:manualLayout>
      </c:layout>
    </c:title>
    <c:plotArea>
      <c:layout>
        <c:manualLayout>
          <c:layoutTarget val="inner"/>
          <c:xMode val="edge"/>
          <c:yMode val="edge"/>
          <c:x val="0.17048262297827838"/>
          <c:y val="0.14123785344152742"/>
          <c:w val="0.79936328898430264"/>
          <c:h val="0.52717979945987803"/>
        </c:manualLayout>
      </c:layout>
      <c:lineChart>
        <c:grouping val="standard"/>
        <c:ser>
          <c:idx val="0"/>
          <c:order val="0"/>
          <c:tx>
            <c:strRef>
              <c:f>Sheet1!$E$27</c:f>
              <c:strCache>
                <c:ptCount val="1"/>
                <c:pt idx="0">
                  <c:v>SMB1 (0ms added RTT)</c:v>
                </c:pt>
              </c:strCache>
            </c:strRef>
          </c:tx>
          <c:cat>
            <c:numRef>
              <c:f>Sheet1!$D$78:$D$93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32</c:v>
                </c:pt>
                <c:pt idx="4">
                  <c:v>64</c:v>
                </c:pt>
                <c:pt idx="5">
                  <c:v>256</c:v>
                </c:pt>
                <c:pt idx="6">
                  <c:v>512</c:v>
                </c:pt>
                <c:pt idx="7">
                  <c:v>1000</c:v>
                </c:pt>
                <c:pt idx="8">
                  <c:v>2000</c:v>
                </c:pt>
                <c:pt idx="9">
                  <c:v>4000</c:v>
                </c:pt>
                <c:pt idx="10">
                  <c:v>8000</c:v>
                </c:pt>
                <c:pt idx="11">
                  <c:v>32000</c:v>
                </c:pt>
                <c:pt idx="12">
                  <c:v>64000</c:v>
                </c:pt>
                <c:pt idx="13">
                  <c:v>256000</c:v>
                </c:pt>
                <c:pt idx="14">
                  <c:v>512000</c:v>
                </c:pt>
                <c:pt idx="15">
                  <c:v>1000000</c:v>
                </c:pt>
              </c:numCache>
            </c:numRef>
          </c:cat>
          <c:val>
            <c:numRef>
              <c:f>Sheet1!$F$78:$F$93</c:f>
              <c:numCache>
                <c:formatCode>0</c:formatCode>
                <c:ptCount val="16"/>
                <c:pt idx="0">
                  <c:v>4044.4893832153703</c:v>
                </c:pt>
                <c:pt idx="1">
                  <c:v>15992.003998000999</c:v>
                </c:pt>
                <c:pt idx="2">
                  <c:v>29822.92637465052</c:v>
                </c:pt>
                <c:pt idx="3">
                  <c:v>112231.47742218328</c:v>
                </c:pt>
                <c:pt idx="4">
                  <c:v>184040.25880661394</c:v>
                </c:pt>
                <c:pt idx="5">
                  <c:v>389649.92389649921</c:v>
                </c:pt>
                <c:pt idx="6">
                  <c:v>489425.25988768076</c:v>
                </c:pt>
                <c:pt idx="7">
                  <c:v>538358.0080753701</c:v>
                </c:pt>
                <c:pt idx="8">
                  <c:v>584581.65875045664</c:v>
                </c:pt>
                <c:pt idx="9">
                  <c:v>607833.45363370457</c:v>
                </c:pt>
                <c:pt idx="10">
                  <c:v>621359.22330097086</c:v>
                </c:pt>
                <c:pt idx="11">
                  <c:v>613026.81992337154</c:v>
                </c:pt>
                <c:pt idx="12">
                  <c:v>599672.05434527982</c:v>
                </c:pt>
                <c:pt idx="13">
                  <c:v>529746.50801862392</c:v>
                </c:pt>
                <c:pt idx="14">
                  <c:v>507684.68021814578</c:v>
                </c:pt>
                <c:pt idx="15">
                  <c:v>527746.25959838484</c:v>
                </c:pt>
              </c:numCache>
            </c:numRef>
          </c:val>
        </c:ser>
        <c:ser>
          <c:idx val="1"/>
          <c:order val="1"/>
          <c:tx>
            <c:strRef>
              <c:f>Sheet1!$G$27</c:f>
              <c:strCache>
                <c:ptCount val="1"/>
                <c:pt idx="0">
                  <c:v>SMB2 (0ms added RTT)</c:v>
                </c:pt>
              </c:strCache>
            </c:strRef>
          </c:tx>
          <c:cat>
            <c:numRef>
              <c:f>Sheet1!$D$78:$D$93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32</c:v>
                </c:pt>
                <c:pt idx="4">
                  <c:v>64</c:v>
                </c:pt>
                <c:pt idx="5">
                  <c:v>256</c:v>
                </c:pt>
                <c:pt idx="6">
                  <c:v>512</c:v>
                </c:pt>
                <c:pt idx="7">
                  <c:v>1000</c:v>
                </c:pt>
                <c:pt idx="8">
                  <c:v>2000</c:v>
                </c:pt>
                <c:pt idx="9">
                  <c:v>4000</c:v>
                </c:pt>
                <c:pt idx="10">
                  <c:v>8000</c:v>
                </c:pt>
                <c:pt idx="11">
                  <c:v>32000</c:v>
                </c:pt>
                <c:pt idx="12">
                  <c:v>64000</c:v>
                </c:pt>
                <c:pt idx="13">
                  <c:v>256000</c:v>
                </c:pt>
                <c:pt idx="14">
                  <c:v>512000</c:v>
                </c:pt>
                <c:pt idx="15">
                  <c:v>1000000</c:v>
                </c:pt>
              </c:numCache>
            </c:numRef>
          </c:cat>
          <c:val>
            <c:numRef>
              <c:f>Sheet1!$H$78:$H$93</c:f>
              <c:numCache>
                <c:formatCode>0</c:formatCode>
                <c:ptCount val="16"/>
                <c:pt idx="0">
                  <c:v>2391.6292974588937</c:v>
                </c:pt>
                <c:pt idx="1">
                  <c:v>10217.113665389528</c:v>
                </c:pt>
                <c:pt idx="2">
                  <c:v>20031.298904538344</c:v>
                </c:pt>
                <c:pt idx="3">
                  <c:v>73796.483136350507</c:v>
                </c:pt>
                <c:pt idx="4">
                  <c:v>132676.85928997144</c:v>
                </c:pt>
                <c:pt idx="5">
                  <c:v>333931.19191260391</c:v>
                </c:pt>
                <c:pt idx="6">
                  <c:v>438309.25628678431</c:v>
                </c:pt>
                <c:pt idx="7">
                  <c:v>509229.78994271177</c:v>
                </c:pt>
                <c:pt idx="8">
                  <c:v>561797.75280898879</c:v>
                </c:pt>
                <c:pt idx="9">
                  <c:v>593471.81008902099</c:v>
                </c:pt>
                <c:pt idx="10">
                  <c:v>675747.0172104321</c:v>
                </c:pt>
                <c:pt idx="11">
                  <c:v>759193.35705812601</c:v>
                </c:pt>
                <c:pt idx="12">
                  <c:v>789879.66676951561</c:v>
                </c:pt>
                <c:pt idx="13">
                  <c:v>822820.40980313404</c:v>
                </c:pt>
                <c:pt idx="14">
                  <c:v>836088.99775464402</c:v>
                </c:pt>
                <c:pt idx="15">
                  <c:v>829273.34922773961</c:v>
                </c:pt>
              </c:numCache>
            </c:numRef>
          </c:val>
        </c:ser>
        <c:ser>
          <c:idx val="2"/>
          <c:order val="2"/>
          <c:tx>
            <c:strRef>
              <c:f>Sheet1!$K$27</c:f>
              <c:strCache>
                <c:ptCount val="1"/>
                <c:pt idx="0">
                  <c:v>SMB1 (100ms added RTT)</c:v>
                </c:pt>
              </c:strCache>
            </c:strRef>
          </c:tx>
          <c:cat>
            <c:numRef>
              <c:f>Sheet1!$D$78:$D$93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32</c:v>
                </c:pt>
                <c:pt idx="4">
                  <c:v>64</c:v>
                </c:pt>
                <c:pt idx="5">
                  <c:v>256</c:v>
                </c:pt>
                <c:pt idx="6">
                  <c:v>512</c:v>
                </c:pt>
                <c:pt idx="7">
                  <c:v>1000</c:v>
                </c:pt>
                <c:pt idx="8">
                  <c:v>2000</c:v>
                </c:pt>
                <c:pt idx="9">
                  <c:v>4000</c:v>
                </c:pt>
                <c:pt idx="10">
                  <c:v>8000</c:v>
                </c:pt>
                <c:pt idx="11">
                  <c:v>32000</c:v>
                </c:pt>
                <c:pt idx="12">
                  <c:v>64000</c:v>
                </c:pt>
                <c:pt idx="13">
                  <c:v>256000</c:v>
                </c:pt>
                <c:pt idx="14">
                  <c:v>512000</c:v>
                </c:pt>
                <c:pt idx="15">
                  <c:v>1000000</c:v>
                </c:pt>
              </c:numCache>
            </c:numRef>
          </c:cat>
          <c:val>
            <c:numRef>
              <c:f>Sheet1!$L$78:$L$93</c:f>
              <c:numCache>
                <c:formatCode>0</c:formatCode>
                <c:ptCount val="16"/>
                <c:pt idx="0">
                  <c:v>9.9415931403007303</c:v>
                </c:pt>
                <c:pt idx="1">
                  <c:v>39.746615327288538</c:v>
                </c:pt>
                <c:pt idx="2">
                  <c:v>79.44389275074478</c:v>
                </c:pt>
                <c:pt idx="3">
                  <c:v>317.53907219052348</c:v>
                </c:pt>
                <c:pt idx="4">
                  <c:v>563.6904106572722</c:v>
                </c:pt>
                <c:pt idx="5">
                  <c:v>1684.2105263157898</c:v>
                </c:pt>
                <c:pt idx="6">
                  <c:v>2519.0651906519065</c:v>
                </c:pt>
                <c:pt idx="7">
                  <c:v>3142.1838177533386</c:v>
                </c:pt>
                <c:pt idx="8">
                  <c:v>3731.3432835820904</c:v>
                </c:pt>
                <c:pt idx="9">
                  <c:v>4097.3111395646647</c:v>
                </c:pt>
                <c:pt idx="10">
                  <c:v>4344.8744059742012</c:v>
                </c:pt>
                <c:pt idx="11">
                  <c:v>4514.1950273320408</c:v>
                </c:pt>
                <c:pt idx="12">
                  <c:v>4547.0692717584407</c:v>
                </c:pt>
                <c:pt idx="13">
                  <c:v>4559.2163846838839</c:v>
                </c:pt>
                <c:pt idx="14">
                  <c:v>4565.8232081150391</c:v>
                </c:pt>
                <c:pt idx="15">
                  <c:v>4456.8245125348194</c:v>
                </c:pt>
              </c:numCache>
            </c:numRef>
          </c:val>
        </c:ser>
        <c:ser>
          <c:idx val="3"/>
          <c:order val="3"/>
          <c:tx>
            <c:strRef>
              <c:f>Sheet1!$M$27</c:f>
              <c:strCache>
                <c:ptCount val="1"/>
                <c:pt idx="0">
                  <c:v>SMB2 (100ms added RTT)</c:v>
                </c:pt>
              </c:strCache>
            </c:strRef>
          </c:tx>
          <c:cat>
            <c:numRef>
              <c:f>Sheet1!$D$78:$D$93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32</c:v>
                </c:pt>
                <c:pt idx="4">
                  <c:v>64</c:v>
                </c:pt>
                <c:pt idx="5">
                  <c:v>256</c:v>
                </c:pt>
                <c:pt idx="6">
                  <c:v>512</c:v>
                </c:pt>
                <c:pt idx="7">
                  <c:v>1000</c:v>
                </c:pt>
                <c:pt idx="8">
                  <c:v>2000</c:v>
                </c:pt>
                <c:pt idx="9">
                  <c:v>4000</c:v>
                </c:pt>
                <c:pt idx="10">
                  <c:v>8000</c:v>
                </c:pt>
                <c:pt idx="11">
                  <c:v>32000</c:v>
                </c:pt>
                <c:pt idx="12">
                  <c:v>64000</c:v>
                </c:pt>
                <c:pt idx="13">
                  <c:v>256000</c:v>
                </c:pt>
                <c:pt idx="14">
                  <c:v>512000</c:v>
                </c:pt>
                <c:pt idx="15">
                  <c:v>1000000</c:v>
                </c:pt>
              </c:numCache>
            </c:numRef>
          </c:cat>
          <c:val>
            <c:numRef>
              <c:f>Sheet1!$N$78:$N$93</c:f>
              <c:numCache>
                <c:formatCode>0</c:formatCode>
                <c:ptCount val="16"/>
                <c:pt idx="0">
                  <c:v>15.217804831653032</c:v>
                </c:pt>
                <c:pt idx="1">
                  <c:v>60.836501901140672</c:v>
                </c:pt>
                <c:pt idx="2">
                  <c:v>121.51129675337005</c:v>
                </c:pt>
                <c:pt idx="3">
                  <c:v>485.40007584376201</c:v>
                </c:pt>
                <c:pt idx="4">
                  <c:v>971.16843702579661</c:v>
                </c:pt>
                <c:pt idx="5">
                  <c:v>3863.4219958498402</c:v>
                </c:pt>
                <c:pt idx="6">
                  <c:v>7679.0401199850021</c:v>
                </c:pt>
                <c:pt idx="7">
                  <c:v>14831.294030404153</c:v>
                </c:pt>
                <c:pt idx="8">
                  <c:v>29011.78603807796</c:v>
                </c:pt>
                <c:pt idx="9">
                  <c:v>55420.852095600996</c:v>
                </c:pt>
                <c:pt idx="10">
                  <c:v>92874.764185169013</c:v>
                </c:pt>
                <c:pt idx="11">
                  <c:v>260905.01426824296</c:v>
                </c:pt>
                <c:pt idx="12">
                  <c:v>221549.11293812207</c:v>
                </c:pt>
                <c:pt idx="13">
                  <c:v>239588.20776789894</c:v>
                </c:pt>
                <c:pt idx="14">
                  <c:v>239953.13415348571</c:v>
                </c:pt>
                <c:pt idx="15">
                  <c:v>253646.16360177554</c:v>
                </c:pt>
              </c:numCache>
            </c:numRef>
          </c:val>
        </c:ser>
        <c:ser>
          <c:idx val="4"/>
          <c:order val="4"/>
          <c:tx>
            <c:strRef>
              <c:f>Sheet1!$Q$27</c:f>
              <c:strCache>
                <c:ptCount val="1"/>
                <c:pt idx="0">
                  <c:v>SMB1 (2ms added RTT</c:v>
                </c:pt>
              </c:strCache>
            </c:strRef>
          </c:tx>
          <c:cat>
            <c:numRef>
              <c:f>Sheet1!$D$78:$D$93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32</c:v>
                </c:pt>
                <c:pt idx="4">
                  <c:v>64</c:v>
                </c:pt>
                <c:pt idx="5">
                  <c:v>256</c:v>
                </c:pt>
                <c:pt idx="6">
                  <c:v>512</c:v>
                </c:pt>
                <c:pt idx="7">
                  <c:v>1000</c:v>
                </c:pt>
                <c:pt idx="8">
                  <c:v>2000</c:v>
                </c:pt>
                <c:pt idx="9">
                  <c:v>4000</c:v>
                </c:pt>
                <c:pt idx="10">
                  <c:v>8000</c:v>
                </c:pt>
                <c:pt idx="11">
                  <c:v>32000</c:v>
                </c:pt>
                <c:pt idx="12">
                  <c:v>64000</c:v>
                </c:pt>
                <c:pt idx="13">
                  <c:v>256000</c:v>
                </c:pt>
                <c:pt idx="14">
                  <c:v>512000</c:v>
                </c:pt>
                <c:pt idx="15">
                  <c:v>1000000</c:v>
                </c:pt>
              </c:numCache>
            </c:numRef>
          </c:cat>
          <c:val>
            <c:numRef>
              <c:f>Sheet1!$R$78:$R$93</c:f>
              <c:numCache>
                <c:formatCode>0</c:formatCode>
                <c:ptCount val="16"/>
                <c:pt idx="0">
                  <c:v>363.14117113027686</c:v>
                </c:pt>
                <c:pt idx="1">
                  <c:v>1440.7924358397108</c:v>
                </c:pt>
                <c:pt idx="2">
                  <c:v>2787.4564459930307</c:v>
                </c:pt>
                <c:pt idx="3">
                  <c:v>10898.254576415498</c:v>
                </c:pt>
                <c:pt idx="4">
                  <c:v>19233.658903080381</c:v>
                </c:pt>
                <c:pt idx="5">
                  <c:v>49456.652982371408</c:v>
                </c:pt>
                <c:pt idx="6">
                  <c:v>68817.204301075268</c:v>
                </c:pt>
                <c:pt idx="7">
                  <c:v>81682.662854809038</c:v>
                </c:pt>
                <c:pt idx="8">
                  <c:v>91272.104962920726</c:v>
                </c:pt>
                <c:pt idx="9">
                  <c:v>97620.500305064023</c:v>
                </c:pt>
                <c:pt idx="10">
                  <c:v>101458.46544071022</c:v>
                </c:pt>
                <c:pt idx="11">
                  <c:v>103101.08739428114</c:v>
                </c:pt>
                <c:pt idx="12">
                  <c:v>103455.243483532</c:v>
                </c:pt>
                <c:pt idx="13">
                  <c:v>103748.73353596752</c:v>
                </c:pt>
                <c:pt idx="14">
                  <c:v>103669.95697291824</c:v>
                </c:pt>
                <c:pt idx="15">
                  <c:v>101394.16983523447</c:v>
                </c:pt>
              </c:numCache>
            </c:numRef>
          </c:val>
        </c:ser>
        <c:ser>
          <c:idx val="5"/>
          <c:order val="5"/>
          <c:tx>
            <c:strRef>
              <c:f>Sheet1!$S$27</c:f>
              <c:strCache>
                <c:ptCount val="1"/>
                <c:pt idx="0">
                  <c:v>SMB2 (2ms added RTT)</c:v>
                </c:pt>
              </c:strCache>
            </c:strRef>
          </c:tx>
          <c:cat>
            <c:numRef>
              <c:f>Sheet1!$D$78:$D$93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32</c:v>
                </c:pt>
                <c:pt idx="4">
                  <c:v>64</c:v>
                </c:pt>
                <c:pt idx="5">
                  <c:v>256</c:v>
                </c:pt>
                <c:pt idx="6">
                  <c:v>512</c:v>
                </c:pt>
                <c:pt idx="7">
                  <c:v>1000</c:v>
                </c:pt>
                <c:pt idx="8">
                  <c:v>2000</c:v>
                </c:pt>
                <c:pt idx="9">
                  <c:v>4000</c:v>
                </c:pt>
                <c:pt idx="10">
                  <c:v>8000</c:v>
                </c:pt>
                <c:pt idx="11">
                  <c:v>32000</c:v>
                </c:pt>
                <c:pt idx="12">
                  <c:v>64000</c:v>
                </c:pt>
                <c:pt idx="13">
                  <c:v>256000</c:v>
                </c:pt>
                <c:pt idx="14">
                  <c:v>512000</c:v>
                </c:pt>
                <c:pt idx="15">
                  <c:v>1000000</c:v>
                </c:pt>
              </c:numCache>
            </c:numRef>
          </c:cat>
          <c:val>
            <c:numRef>
              <c:f>Sheet1!$T$78:$T$93</c:f>
              <c:numCache>
                <c:formatCode>0</c:formatCode>
                <c:ptCount val="16"/>
                <c:pt idx="0">
                  <c:v>498.13200498132011</c:v>
                </c:pt>
                <c:pt idx="1">
                  <c:v>1969.2307692307697</c:v>
                </c:pt>
                <c:pt idx="2">
                  <c:v>3753.6656891495591</c:v>
                </c:pt>
                <c:pt idx="3">
                  <c:v>14772.071552221587</c:v>
                </c:pt>
                <c:pt idx="4">
                  <c:v>29173.789173789173</c:v>
                </c:pt>
                <c:pt idx="5">
                  <c:v>101335.97229094508</c:v>
                </c:pt>
                <c:pt idx="6">
                  <c:v>173780.22910479415</c:v>
                </c:pt>
                <c:pt idx="7">
                  <c:v>269450.99360053899</c:v>
                </c:pt>
                <c:pt idx="8">
                  <c:v>378519.04423941328</c:v>
                </c:pt>
                <c:pt idx="9">
                  <c:v>475907.19809637114</c:v>
                </c:pt>
                <c:pt idx="10">
                  <c:v>598690.36482694163</c:v>
                </c:pt>
                <c:pt idx="11">
                  <c:v>730385.16405135521</c:v>
                </c:pt>
                <c:pt idx="12">
                  <c:v>781321.53212269209</c:v>
                </c:pt>
                <c:pt idx="13">
                  <c:v>825473.59935509868</c:v>
                </c:pt>
                <c:pt idx="14">
                  <c:v>833028.26926987967</c:v>
                </c:pt>
                <c:pt idx="15">
                  <c:v>830909.84628167877</c:v>
                </c:pt>
              </c:numCache>
            </c:numRef>
          </c:val>
        </c:ser>
        <c:marker val="1"/>
        <c:axId val="66639744"/>
        <c:axId val="67883008"/>
      </c:lineChart>
      <c:catAx>
        <c:axId val="666397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Kbytes</a:t>
                </a:r>
              </a:p>
            </c:rich>
          </c:tx>
          <c:layout>
            <c:manualLayout>
              <c:xMode val="edge"/>
              <c:yMode val="edge"/>
              <c:x val="6.7056907045329073E-2"/>
              <c:y val="0.69470385470699481"/>
            </c:manualLayout>
          </c:layout>
        </c:title>
        <c:numFmt formatCode="General" sourceLinked="1"/>
        <c:majorTickMark val="none"/>
        <c:tickLblPos val="nextTo"/>
        <c:crossAx val="67883008"/>
        <c:crosses val="autoZero"/>
        <c:auto val="1"/>
        <c:lblAlgn val="ctr"/>
        <c:lblOffset val="100"/>
      </c:catAx>
      <c:valAx>
        <c:axId val="678830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Kbits/sec</a:t>
                </a:r>
              </a:p>
            </c:rich>
          </c:tx>
          <c:layout/>
        </c:title>
        <c:numFmt formatCode="#,##0" sourceLinked="0"/>
        <c:majorTickMark val="none"/>
        <c:tickLblPos val="nextTo"/>
        <c:spPr>
          <a:ln w="9525">
            <a:noFill/>
          </a:ln>
        </c:spPr>
        <c:crossAx val="666397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1959972860463526E-2"/>
          <c:y val="0.78775528364491554"/>
          <c:w val="0.8910164197656627"/>
          <c:h val="0.19690368955721016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CopyFile</a:t>
            </a:r>
            <a:r>
              <a:rPr lang="en-US" dirty="0"/>
              <a:t>(L-&gt;R),</a:t>
            </a:r>
            <a:r>
              <a:rPr lang="en-US" baseline="0" dirty="0"/>
              <a:t> </a:t>
            </a:r>
            <a:r>
              <a:rPr lang="en-US" baseline="0" dirty="0" smtClean="0"/>
              <a:t>SMB2</a:t>
            </a:r>
          </a:p>
          <a:p>
            <a:pPr>
              <a:defRPr/>
            </a:pPr>
            <a:r>
              <a:rPr lang="en-US" baseline="0" dirty="0" smtClean="0"/>
              <a:t>Varying Latency, File Size</a:t>
            </a:r>
            <a:endParaRPr lang="en-US" dirty="0"/>
          </a:p>
        </c:rich>
      </c:tx>
      <c:layout>
        <c:manualLayout>
          <c:xMode val="edge"/>
          <c:yMode val="edge"/>
          <c:x val="0.15685576903756626"/>
          <c:y val="0"/>
        </c:manualLayout>
      </c:layout>
    </c:title>
    <c:plotArea>
      <c:layout>
        <c:manualLayout>
          <c:layoutTarget val="inner"/>
          <c:xMode val="edge"/>
          <c:yMode val="edge"/>
          <c:x val="0.17048262297827838"/>
          <c:y val="0.14123785344152753"/>
          <c:w val="0.79936328898430209"/>
          <c:h val="0.52717979945987858"/>
        </c:manualLayout>
      </c:layout>
      <c:lineChart>
        <c:grouping val="standard"/>
        <c:ser>
          <c:idx val="1"/>
          <c:order val="0"/>
          <c:tx>
            <c:strRef>
              <c:f>Sheet1!$G$27</c:f>
              <c:strCache>
                <c:ptCount val="1"/>
                <c:pt idx="0">
                  <c:v>SMB2 (0ms added RTT)</c:v>
                </c:pt>
              </c:strCache>
            </c:strRef>
          </c:tx>
          <c:cat>
            <c:numRef>
              <c:f>Sheet1!$D$78:$D$93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32</c:v>
                </c:pt>
                <c:pt idx="4">
                  <c:v>64</c:v>
                </c:pt>
                <c:pt idx="5">
                  <c:v>256</c:v>
                </c:pt>
                <c:pt idx="6">
                  <c:v>512</c:v>
                </c:pt>
                <c:pt idx="7">
                  <c:v>1000</c:v>
                </c:pt>
                <c:pt idx="8">
                  <c:v>2000</c:v>
                </c:pt>
                <c:pt idx="9">
                  <c:v>4000</c:v>
                </c:pt>
                <c:pt idx="10">
                  <c:v>8000</c:v>
                </c:pt>
                <c:pt idx="11">
                  <c:v>32000</c:v>
                </c:pt>
                <c:pt idx="12">
                  <c:v>64000</c:v>
                </c:pt>
                <c:pt idx="13">
                  <c:v>256000</c:v>
                </c:pt>
                <c:pt idx="14">
                  <c:v>512000</c:v>
                </c:pt>
                <c:pt idx="15">
                  <c:v>1000000</c:v>
                </c:pt>
              </c:numCache>
            </c:numRef>
          </c:cat>
          <c:val>
            <c:numRef>
              <c:f>Sheet1!$H$78:$H$93</c:f>
              <c:numCache>
                <c:formatCode>0</c:formatCode>
                <c:ptCount val="16"/>
                <c:pt idx="0">
                  <c:v>2391.6292974588937</c:v>
                </c:pt>
                <c:pt idx="1">
                  <c:v>10217.113665389528</c:v>
                </c:pt>
                <c:pt idx="2">
                  <c:v>20031.298904538344</c:v>
                </c:pt>
                <c:pt idx="3">
                  <c:v>73796.483136350507</c:v>
                </c:pt>
                <c:pt idx="4">
                  <c:v>132676.85928997144</c:v>
                </c:pt>
                <c:pt idx="5">
                  <c:v>333931.19191260391</c:v>
                </c:pt>
                <c:pt idx="6">
                  <c:v>438309.25628678431</c:v>
                </c:pt>
                <c:pt idx="7">
                  <c:v>509229.78994271177</c:v>
                </c:pt>
                <c:pt idx="8">
                  <c:v>561797.75280898879</c:v>
                </c:pt>
                <c:pt idx="9">
                  <c:v>593471.81008902099</c:v>
                </c:pt>
                <c:pt idx="10">
                  <c:v>675747.0172104321</c:v>
                </c:pt>
                <c:pt idx="11">
                  <c:v>759193.35705812601</c:v>
                </c:pt>
                <c:pt idx="12">
                  <c:v>789879.66676951561</c:v>
                </c:pt>
                <c:pt idx="13">
                  <c:v>822820.40980313404</c:v>
                </c:pt>
                <c:pt idx="14">
                  <c:v>836088.99775464402</c:v>
                </c:pt>
                <c:pt idx="15">
                  <c:v>829273.34922773961</c:v>
                </c:pt>
              </c:numCache>
            </c:numRef>
          </c:val>
        </c:ser>
        <c:ser>
          <c:idx val="3"/>
          <c:order val="1"/>
          <c:tx>
            <c:strRef>
              <c:f>Sheet1!$M$27</c:f>
              <c:strCache>
                <c:ptCount val="1"/>
                <c:pt idx="0">
                  <c:v>SMB2 (100ms added RTT)</c:v>
                </c:pt>
              </c:strCache>
            </c:strRef>
          </c:tx>
          <c:cat>
            <c:numRef>
              <c:f>Sheet1!$D$78:$D$93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32</c:v>
                </c:pt>
                <c:pt idx="4">
                  <c:v>64</c:v>
                </c:pt>
                <c:pt idx="5">
                  <c:v>256</c:v>
                </c:pt>
                <c:pt idx="6">
                  <c:v>512</c:v>
                </c:pt>
                <c:pt idx="7">
                  <c:v>1000</c:v>
                </c:pt>
                <c:pt idx="8">
                  <c:v>2000</c:v>
                </c:pt>
                <c:pt idx="9">
                  <c:v>4000</c:v>
                </c:pt>
                <c:pt idx="10">
                  <c:v>8000</c:v>
                </c:pt>
                <c:pt idx="11">
                  <c:v>32000</c:v>
                </c:pt>
                <c:pt idx="12">
                  <c:v>64000</c:v>
                </c:pt>
                <c:pt idx="13">
                  <c:v>256000</c:v>
                </c:pt>
                <c:pt idx="14">
                  <c:v>512000</c:v>
                </c:pt>
                <c:pt idx="15">
                  <c:v>1000000</c:v>
                </c:pt>
              </c:numCache>
            </c:numRef>
          </c:cat>
          <c:val>
            <c:numRef>
              <c:f>Sheet1!$N$78:$N$93</c:f>
              <c:numCache>
                <c:formatCode>0</c:formatCode>
                <c:ptCount val="16"/>
                <c:pt idx="0">
                  <c:v>15.217804831653032</c:v>
                </c:pt>
                <c:pt idx="1">
                  <c:v>60.836501901140672</c:v>
                </c:pt>
                <c:pt idx="2">
                  <c:v>121.51129675337005</c:v>
                </c:pt>
                <c:pt idx="3">
                  <c:v>485.40007584376201</c:v>
                </c:pt>
                <c:pt idx="4">
                  <c:v>971.16843702579661</c:v>
                </c:pt>
                <c:pt idx="5">
                  <c:v>3863.4219958498402</c:v>
                </c:pt>
                <c:pt idx="6">
                  <c:v>7679.0401199850021</c:v>
                </c:pt>
                <c:pt idx="7">
                  <c:v>14831.294030404153</c:v>
                </c:pt>
                <c:pt idx="8">
                  <c:v>29011.78603807796</c:v>
                </c:pt>
                <c:pt idx="9">
                  <c:v>55420.852095600996</c:v>
                </c:pt>
                <c:pt idx="10">
                  <c:v>92874.764185169013</c:v>
                </c:pt>
                <c:pt idx="11">
                  <c:v>260905.01426824296</c:v>
                </c:pt>
                <c:pt idx="12">
                  <c:v>221549.11293812207</c:v>
                </c:pt>
                <c:pt idx="13">
                  <c:v>239588.20776789894</c:v>
                </c:pt>
                <c:pt idx="14">
                  <c:v>239953.13415348571</c:v>
                </c:pt>
                <c:pt idx="15">
                  <c:v>253646.16360177554</c:v>
                </c:pt>
              </c:numCache>
            </c:numRef>
          </c:val>
        </c:ser>
        <c:ser>
          <c:idx val="5"/>
          <c:order val="2"/>
          <c:tx>
            <c:strRef>
              <c:f>Sheet1!$S$27</c:f>
              <c:strCache>
                <c:ptCount val="1"/>
                <c:pt idx="0">
                  <c:v>SMB2 (2ms added RTT)</c:v>
                </c:pt>
              </c:strCache>
            </c:strRef>
          </c:tx>
          <c:cat>
            <c:numRef>
              <c:f>Sheet1!$D$78:$D$93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32</c:v>
                </c:pt>
                <c:pt idx="4">
                  <c:v>64</c:v>
                </c:pt>
                <c:pt idx="5">
                  <c:v>256</c:v>
                </c:pt>
                <c:pt idx="6">
                  <c:v>512</c:v>
                </c:pt>
                <c:pt idx="7">
                  <c:v>1000</c:v>
                </c:pt>
                <c:pt idx="8">
                  <c:v>2000</c:v>
                </c:pt>
                <c:pt idx="9">
                  <c:v>4000</c:v>
                </c:pt>
                <c:pt idx="10">
                  <c:v>8000</c:v>
                </c:pt>
                <c:pt idx="11">
                  <c:v>32000</c:v>
                </c:pt>
                <c:pt idx="12">
                  <c:v>64000</c:v>
                </c:pt>
                <c:pt idx="13">
                  <c:v>256000</c:v>
                </c:pt>
                <c:pt idx="14">
                  <c:v>512000</c:v>
                </c:pt>
                <c:pt idx="15">
                  <c:v>1000000</c:v>
                </c:pt>
              </c:numCache>
            </c:numRef>
          </c:cat>
          <c:val>
            <c:numRef>
              <c:f>Sheet1!$T$78:$T$93</c:f>
              <c:numCache>
                <c:formatCode>0</c:formatCode>
                <c:ptCount val="16"/>
                <c:pt idx="0">
                  <c:v>498.13200498132011</c:v>
                </c:pt>
                <c:pt idx="1">
                  <c:v>1969.2307692307697</c:v>
                </c:pt>
                <c:pt idx="2">
                  <c:v>3753.6656891495591</c:v>
                </c:pt>
                <c:pt idx="3">
                  <c:v>14772.071552221587</c:v>
                </c:pt>
                <c:pt idx="4">
                  <c:v>29173.789173789173</c:v>
                </c:pt>
                <c:pt idx="5">
                  <c:v>101335.97229094508</c:v>
                </c:pt>
                <c:pt idx="6">
                  <c:v>173780.22910479415</c:v>
                </c:pt>
                <c:pt idx="7">
                  <c:v>269450.99360053899</c:v>
                </c:pt>
                <c:pt idx="8">
                  <c:v>378519.04423941328</c:v>
                </c:pt>
                <c:pt idx="9">
                  <c:v>475907.19809637114</c:v>
                </c:pt>
                <c:pt idx="10">
                  <c:v>598690.36482694163</c:v>
                </c:pt>
                <c:pt idx="11">
                  <c:v>730385.16405135521</c:v>
                </c:pt>
                <c:pt idx="12">
                  <c:v>781321.53212269209</c:v>
                </c:pt>
                <c:pt idx="13">
                  <c:v>825473.59935509868</c:v>
                </c:pt>
                <c:pt idx="14">
                  <c:v>833028.26926987967</c:v>
                </c:pt>
                <c:pt idx="15">
                  <c:v>830909.84628167877</c:v>
                </c:pt>
              </c:numCache>
            </c:numRef>
          </c:val>
        </c:ser>
        <c:marker val="1"/>
        <c:axId val="67810816"/>
        <c:axId val="67812736"/>
      </c:lineChart>
      <c:catAx>
        <c:axId val="678108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Kbytes</a:t>
                </a:r>
              </a:p>
            </c:rich>
          </c:tx>
          <c:layout>
            <c:manualLayout>
              <c:xMode val="edge"/>
              <c:yMode val="edge"/>
              <c:x val="6.7056907045329128E-2"/>
              <c:y val="0.69470385470699469"/>
            </c:manualLayout>
          </c:layout>
        </c:title>
        <c:numFmt formatCode="General" sourceLinked="1"/>
        <c:majorTickMark val="none"/>
        <c:tickLblPos val="nextTo"/>
        <c:crossAx val="67812736"/>
        <c:crosses val="autoZero"/>
        <c:auto val="1"/>
        <c:lblAlgn val="ctr"/>
        <c:lblOffset val="100"/>
      </c:catAx>
      <c:valAx>
        <c:axId val="678127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Kbits/sec</a:t>
                </a:r>
              </a:p>
            </c:rich>
          </c:tx>
          <c:layout/>
        </c:title>
        <c:numFmt formatCode="#,##0" sourceLinked="0"/>
        <c:majorTickMark val="none"/>
        <c:tickLblPos val="nextTo"/>
        <c:spPr>
          <a:ln w="9525">
            <a:noFill/>
          </a:ln>
        </c:spPr>
        <c:crossAx val="678108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4754040920832295"/>
          <c:y val="0.78985833248216963"/>
          <c:w val="0.70491896529759945"/>
          <c:h val="0.19033747947784521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CopyFile</a:t>
            </a:r>
            <a:r>
              <a:rPr lang="en-US" dirty="0"/>
              <a:t>(</a:t>
            </a:r>
            <a:r>
              <a:rPr lang="en-US" sz="1800" b="1" i="0" u="none" strike="noStrike" baseline="0" dirty="0"/>
              <a:t>L-&gt;R</a:t>
            </a:r>
            <a:r>
              <a:rPr lang="en-US" dirty="0" smtClean="0"/>
              <a:t>), SMB2</a:t>
            </a:r>
          </a:p>
          <a:p>
            <a:pPr>
              <a:defRPr/>
            </a:pPr>
            <a:r>
              <a:rPr lang="en-US" baseline="0" dirty="0" smtClean="0"/>
              <a:t>Varying Latency, </a:t>
            </a:r>
            <a:r>
              <a:rPr lang="en-US" baseline="0" dirty="0"/>
              <a:t>F</a:t>
            </a:r>
            <a:r>
              <a:rPr lang="en-US" baseline="0" dirty="0" smtClean="0"/>
              <a:t>ile Size, </a:t>
            </a:r>
            <a:r>
              <a:rPr lang="en-US" baseline="0" dirty="0" err="1" smtClean="0"/>
              <a:t>Algor</a:t>
            </a:r>
            <a:r>
              <a:rPr lang="en-US" baseline="0" dirty="0" smtClean="0"/>
              <a:t>.</a:t>
            </a:r>
            <a:endParaRPr lang="en-US" dirty="0"/>
          </a:p>
        </c:rich>
      </c:tx>
      <c:layout>
        <c:manualLayout>
          <c:xMode val="edge"/>
          <c:yMode val="edge"/>
          <c:x val="0.15685576903756626"/>
          <c:y val="0"/>
        </c:manualLayout>
      </c:layout>
    </c:title>
    <c:plotArea>
      <c:layout>
        <c:manualLayout>
          <c:layoutTarget val="inner"/>
          <c:xMode val="edge"/>
          <c:yMode val="edge"/>
          <c:x val="0.17048262297827838"/>
          <c:y val="0.14123785344152748"/>
          <c:w val="0.79936328898430231"/>
          <c:h val="0.52717979945987825"/>
        </c:manualLayout>
      </c:layout>
      <c:lineChart>
        <c:grouping val="standard"/>
        <c:ser>
          <c:idx val="3"/>
          <c:order val="0"/>
          <c:tx>
            <c:strRef>
              <c:f>Sheet1!$M$96</c:f>
              <c:strCache>
                <c:ptCount val="1"/>
                <c:pt idx="0">
                  <c:v>SMB2 (100ms)</c:v>
                </c:pt>
              </c:strCache>
            </c:strRef>
          </c:tx>
          <c:cat>
            <c:numRef>
              <c:f>Sheet1!$D$97:$D$112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32</c:v>
                </c:pt>
                <c:pt idx="4">
                  <c:v>64</c:v>
                </c:pt>
                <c:pt idx="5">
                  <c:v>256</c:v>
                </c:pt>
                <c:pt idx="6">
                  <c:v>512</c:v>
                </c:pt>
                <c:pt idx="7">
                  <c:v>1000</c:v>
                </c:pt>
                <c:pt idx="8">
                  <c:v>2000</c:v>
                </c:pt>
                <c:pt idx="9">
                  <c:v>4000</c:v>
                </c:pt>
                <c:pt idx="10">
                  <c:v>8000</c:v>
                </c:pt>
                <c:pt idx="11">
                  <c:v>32000</c:v>
                </c:pt>
                <c:pt idx="12">
                  <c:v>64000</c:v>
                </c:pt>
                <c:pt idx="13">
                  <c:v>256000</c:v>
                </c:pt>
                <c:pt idx="14">
                  <c:v>512000</c:v>
                </c:pt>
                <c:pt idx="15">
                  <c:v>1000000</c:v>
                </c:pt>
              </c:numCache>
            </c:numRef>
          </c:cat>
          <c:val>
            <c:numRef>
              <c:f>Sheet1!$N$97:$N$112</c:f>
              <c:numCache>
                <c:formatCode>0</c:formatCode>
                <c:ptCount val="16"/>
                <c:pt idx="0">
                  <c:v>15.217804831653032</c:v>
                </c:pt>
                <c:pt idx="1">
                  <c:v>60.836501901140672</c:v>
                </c:pt>
                <c:pt idx="2">
                  <c:v>121.51129675337005</c:v>
                </c:pt>
                <c:pt idx="3">
                  <c:v>485.40007584376201</c:v>
                </c:pt>
                <c:pt idx="4">
                  <c:v>971.16843702579661</c:v>
                </c:pt>
                <c:pt idx="5">
                  <c:v>3863.4219958498402</c:v>
                </c:pt>
                <c:pt idx="6">
                  <c:v>7679.0401199850021</c:v>
                </c:pt>
                <c:pt idx="7">
                  <c:v>14831.294030404153</c:v>
                </c:pt>
                <c:pt idx="8">
                  <c:v>29011.78603807796</c:v>
                </c:pt>
                <c:pt idx="9">
                  <c:v>55420.852095600996</c:v>
                </c:pt>
                <c:pt idx="10">
                  <c:v>92874.764185169013</c:v>
                </c:pt>
                <c:pt idx="11">
                  <c:v>260905.01426824296</c:v>
                </c:pt>
                <c:pt idx="12">
                  <c:v>221549.11293812207</c:v>
                </c:pt>
                <c:pt idx="13">
                  <c:v>239588.20776789894</c:v>
                </c:pt>
                <c:pt idx="14">
                  <c:v>239953.13415348571</c:v>
                </c:pt>
                <c:pt idx="15">
                  <c:v>253646.16360177554</c:v>
                </c:pt>
              </c:numCache>
            </c:numRef>
          </c:val>
        </c:ser>
        <c:ser>
          <c:idx val="4"/>
          <c:order val="1"/>
          <c:tx>
            <c:strRef>
              <c:f>Sheet1!$Q$96</c:f>
              <c:strCache>
                <c:ptCount val="1"/>
                <c:pt idx="0">
                  <c:v>SMB2 (100ms no credit throttle)</c:v>
                </c:pt>
              </c:strCache>
            </c:strRef>
          </c:tx>
          <c:cat>
            <c:numRef>
              <c:f>Sheet1!$D$97:$D$112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32</c:v>
                </c:pt>
                <c:pt idx="4">
                  <c:v>64</c:v>
                </c:pt>
                <c:pt idx="5">
                  <c:v>256</c:v>
                </c:pt>
                <c:pt idx="6">
                  <c:v>512</c:v>
                </c:pt>
                <c:pt idx="7">
                  <c:v>1000</c:v>
                </c:pt>
                <c:pt idx="8">
                  <c:v>2000</c:v>
                </c:pt>
                <c:pt idx="9">
                  <c:v>4000</c:v>
                </c:pt>
                <c:pt idx="10">
                  <c:v>8000</c:v>
                </c:pt>
                <c:pt idx="11">
                  <c:v>32000</c:v>
                </c:pt>
                <c:pt idx="12">
                  <c:v>64000</c:v>
                </c:pt>
                <c:pt idx="13">
                  <c:v>256000</c:v>
                </c:pt>
                <c:pt idx="14">
                  <c:v>512000</c:v>
                </c:pt>
                <c:pt idx="15">
                  <c:v>1000000</c:v>
                </c:pt>
              </c:numCache>
            </c:numRef>
          </c:cat>
          <c:val>
            <c:numRef>
              <c:f>Sheet1!$R$97:$R$112</c:f>
              <c:numCache>
                <c:formatCode>0</c:formatCode>
                <c:ptCount val="16"/>
                <c:pt idx="0">
                  <c:v>15.212017493820118</c:v>
                </c:pt>
                <c:pt idx="1">
                  <c:v>60.836501901140672</c:v>
                </c:pt>
                <c:pt idx="2">
                  <c:v>121.53437143942269</c:v>
                </c:pt>
                <c:pt idx="3">
                  <c:v>485.6763422500473</c:v>
                </c:pt>
                <c:pt idx="4">
                  <c:v>902.83900546640791</c:v>
                </c:pt>
                <c:pt idx="6">
                  <c:v>7417.6023180007242</c:v>
                </c:pt>
                <c:pt idx="8">
                  <c:v>28050.490883590472</c:v>
                </c:pt>
                <c:pt idx="10">
                  <c:v>92820.884699057293</c:v>
                </c:pt>
                <c:pt idx="12">
                  <c:v>348773.84196185274</c:v>
                </c:pt>
                <c:pt idx="14">
                  <c:v>496725.68518069381</c:v>
                </c:pt>
              </c:numCache>
            </c:numRef>
          </c:val>
        </c:ser>
        <c:ser>
          <c:idx val="5"/>
          <c:order val="2"/>
          <c:tx>
            <c:strRef>
              <c:f>Sheet1!$S$96</c:f>
              <c:strCache>
                <c:ptCount val="1"/>
                <c:pt idx="0">
                  <c:v>SMB2 (100 ms no throttle, 512 credits)</c:v>
                </c:pt>
              </c:strCache>
            </c:strRef>
          </c:tx>
          <c:cat>
            <c:numRef>
              <c:f>Sheet1!$D$97:$D$112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32</c:v>
                </c:pt>
                <c:pt idx="4">
                  <c:v>64</c:v>
                </c:pt>
                <c:pt idx="5">
                  <c:v>256</c:v>
                </c:pt>
                <c:pt idx="6">
                  <c:v>512</c:v>
                </c:pt>
                <c:pt idx="7">
                  <c:v>1000</c:v>
                </c:pt>
                <c:pt idx="8">
                  <c:v>2000</c:v>
                </c:pt>
                <c:pt idx="9">
                  <c:v>4000</c:v>
                </c:pt>
                <c:pt idx="10">
                  <c:v>8000</c:v>
                </c:pt>
                <c:pt idx="11">
                  <c:v>32000</c:v>
                </c:pt>
                <c:pt idx="12">
                  <c:v>64000</c:v>
                </c:pt>
                <c:pt idx="13">
                  <c:v>256000</c:v>
                </c:pt>
                <c:pt idx="14">
                  <c:v>512000</c:v>
                </c:pt>
                <c:pt idx="15">
                  <c:v>1000000</c:v>
                </c:pt>
              </c:numCache>
            </c:numRef>
          </c:cat>
          <c:val>
            <c:numRef>
              <c:f>Sheet1!$T$97:$T$112</c:f>
              <c:numCache>
                <c:formatCode>0</c:formatCode>
                <c:ptCount val="16"/>
                <c:pt idx="0">
                  <c:v>15.206234556168035</c:v>
                </c:pt>
                <c:pt idx="1">
                  <c:v>60.755648376685009</c:v>
                </c:pt>
                <c:pt idx="2">
                  <c:v>121.44212523719166</c:v>
                </c:pt>
                <c:pt idx="3">
                  <c:v>485.58421851289825</c:v>
                </c:pt>
                <c:pt idx="4">
                  <c:v>969.88065921576049</c:v>
                </c:pt>
                <c:pt idx="5">
                  <c:v>3861.9649255138597</c:v>
                </c:pt>
                <c:pt idx="6">
                  <c:v>7680.4800300018778</c:v>
                </c:pt>
                <c:pt idx="7">
                  <c:v>14853.323431117715</c:v>
                </c:pt>
                <c:pt idx="8">
                  <c:v>29006.526468455402</c:v>
                </c:pt>
                <c:pt idx="9">
                  <c:v>55836.677717675782</c:v>
                </c:pt>
                <c:pt idx="10">
                  <c:v>102057.08818370276</c:v>
                </c:pt>
                <c:pt idx="11">
                  <c:v>281318.68131868134</c:v>
                </c:pt>
                <c:pt idx="12">
                  <c:v>418300.65359477123</c:v>
                </c:pt>
                <c:pt idx="13">
                  <c:v>666666.66666666686</c:v>
                </c:pt>
                <c:pt idx="14">
                  <c:v>743645.60639070428</c:v>
                </c:pt>
                <c:pt idx="15">
                  <c:v>778967.86757546233</c:v>
                </c:pt>
              </c:numCache>
            </c:numRef>
          </c:val>
        </c:ser>
        <c:marker val="1"/>
        <c:axId val="82674816"/>
        <c:axId val="82676736"/>
      </c:lineChart>
      <c:catAx>
        <c:axId val="826748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Kbytes</a:t>
                </a:r>
              </a:p>
            </c:rich>
          </c:tx>
          <c:layout>
            <c:manualLayout>
              <c:xMode val="edge"/>
              <c:yMode val="edge"/>
              <c:x val="6.7056907045329101E-2"/>
              <c:y val="0.69470385470699469"/>
            </c:manualLayout>
          </c:layout>
        </c:title>
        <c:numFmt formatCode="General" sourceLinked="1"/>
        <c:majorTickMark val="none"/>
        <c:tickLblPos val="nextTo"/>
        <c:crossAx val="82676736"/>
        <c:crosses val="autoZero"/>
        <c:auto val="1"/>
        <c:lblAlgn val="ctr"/>
        <c:lblOffset val="100"/>
      </c:catAx>
      <c:valAx>
        <c:axId val="826767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Kbits/sec</a:t>
                </a:r>
              </a:p>
            </c:rich>
          </c:tx>
          <c:layout/>
        </c:title>
        <c:numFmt formatCode="#,##0" sourceLinked="0"/>
        <c:majorTickMark val="none"/>
        <c:tickLblPos val="nextTo"/>
        <c:spPr>
          <a:ln w="9525">
            <a:noFill/>
          </a:ln>
        </c:spPr>
        <c:crossAx val="8267481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F8FDC13-8770-4FF4-B539-C24FD390E89B}" type="datetimeFigureOut">
              <a:rPr lang="en-US" smtClean="0"/>
              <a:pPr/>
              <a:t>4/17/2008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89785287-5200-462E-B20E-7A0684EC5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5287-5200-462E-B20E-7A0684EC5B0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5287-5200-462E-B20E-7A0684EC5B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5287-5200-462E-B20E-7A0684EC5B0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5287-5200-462E-B20E-7A0684EC5B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5287-5200-462E-B20E-7A0684EC5B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5287-5200-462E-B20E-7A0684EC5B0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5287-5200-462E-B20E-7A0684EC5B0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5287-5200-462E-B20E-7A0684EC5B0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5287-5200-462E-B20E-7A0684EC5B0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5287-5200-462E-B20E-7A0684EC5B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5287-5200-462E-B20E-7A0684EC5B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5287-5200-462E-B20E-7A0684EC5B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5287-5200-462E-B20E-7A0684EC5B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5287-5200-462E-B20E-7A0684EC5B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5287-5200-462E-B20E-7A0684EC5B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5287-5200-462E-B20E-7A0684EC5B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5287-5200-462E-B20E-7A0684EC5B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207270"/>
            <a:ext cx="9144000" cy="3749040"/>
          </a:xfrm>
          <a:prstGeom prst="flowChartDocument">
            <a:avLst/>
          </a:pr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B945-3C88-4C21-A654-BE08F91625B4}" type="datetime2">
              <a:rPr lang="en-US" smtClean="0"/>
              <a:pPr/>
              <a:t>Thursday, April 17, 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45292C34-3E5E-4BA5-AF54-F1601B144F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000" b="1" cap="none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C91B-C826-4422-8369-B4C30BD95ADC}" type="datetime2">
              <a:rPr lang="en-US" smtClean="0"/>
              <a:pPr/>
              <a:t>Thursday, April 17, 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0664"/>
            <a:ext cx="8229600" cy="667512"/>
          </a:xfrm>
        </p:spPr>
        <p:txBody>
          <a:bodyPr tIns="9144" bIns="9144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18488"/>
            <a:ext cx="4038600" cy="4741832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18488"/>
            <a:ext cx="4038600" cy="4741832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D96A-A890-4A92-9C19-BDAFB4793B35}" type="datetime2">
              <a:rPr lang="en-US" smtClean="0"/>
              <a:pPr/>
              <a:t>Thursday, April 17, 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17"/>
          <p:cNvSpPr txBox="1">
            <a:spLocks/>
          </p:cNvSpPr>
          <p:nvPr userDrawn="1"/>
        </p:nvSpPr>
        <p:spPr>
          <a:xfrm>
            <a:off x="8205216" y="637159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92C34-3E5E-4BA5-AF54-F1601B144F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9808"/>
            <a:ext cx="8229600" cy="640080"/>
          </a:xfrm>
        </p:spPr>
        <p:txBody>
          <a:bodyPr tIns="9144" bIns="9144" anchor="b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352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0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56352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0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118360"/>
            <a:ext cx="4040188" cy="4145280"/>
          </a:xfrm>
        </p:spPr>
        <p:txBody>
          <a:bodyPr/>
          <a:lstStyle>
            <a:lvl1pPr>
              <a:defRPr sz="22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18360"/>
            <a:ext cx="4041775" cy="4145280"/>
          </a:xfrm>
        </p:spPr>
        <p:txBody>
          <a:bodyPr/>
          <a:lstStyle>
            <a:lvl1pPr>
              <a:defRPr sz="22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53C-3E4E-4188-BA4E-D452BE8531F7}" type="datetime2">
              <a:rPr lang="en-US" smtClean="0"/>
              <a:pPr/>
              <a:t>Thursday, April 17, 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04"/>
            <a:ext cx="8229600" cy="566928"/>
          </a:xfrm>
          <a:effectLst/>
        </p:spPr>
        <p:txBody>
          <a:bodyPr tIns="9144" bIns="9144" anchor="b">
            <a:normAutofit/>
          </a:bodyPr>
          <a:lstStyle>
            <a:lvl1pPr>
              <a:defRPr sz="40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DD3B-373D-4011-997F-76FA0A22211D}" type="datetime2">
              <a:rPr lang="en-US" smtClean="0"/>
              <a:pPr/>
              <a:t>Thursday, April 17, 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9A42-CE53-4837-8BBE-7B56BD661BFC}" type="datetime2">
              <a:rPr lang="en-US" smtClean="0"/>
              <a:pPr/>
              <a:t>Thursday, April 17, 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4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>
                <a:latin typeface="Arial" pitchFamily="34" charset="0"/>
                <a:cs typeface="Arial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>
                <a:latin typeface="Arial" pitchFamily="34" charset="0"/>
                <a:cs typeface="Arial" pitchFamily="34" charset="0"/>
              </a:defRPr>
            </a:lvl1pPr>
            <a:lvl2pPr algn="l">
              <a:defRPr sz="2800">
                <a:latin typeface="Arial" pitchFamily="34" charset="0"/>
                <a:cs typeface="Arial" pitchFamily="34" charset="0"/>
              </a:defRPr>
            </a:lvl2pPr>
            <a:lvl3pPr algn="l">
              <a:defRPr sz="2400">
                <a:latin typeface="Arial" pitchFamily="34" charset="0"/>
                <a:cs typeface="Arial" pitchFamily="34" charset="0"/>
              </a:defRPr>
            </a:lvl3pPr>
            <a:lvl4pPr algn="l">
              <a:defRPr sz="2000">
                <a:latin typeface="Arial" pitchFamily="34" charset="0"/>
                <a:cs typeface="Arial" pitchFamily="34" charset="0"/>
              </a:defRPr>
            </a:lvl4pPr>
            <a:lvl5pPr algn="l">
              <a:defRPr sz="2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DB77-7665-4024-BAB6-C44F4B3C4FE8}" type="datetime2">
              <a:rPr lang="en-US" smtClean="0"/>
              <a:pPr/>
              <a:t>Thursday, April 17, 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reflection stA="210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7F38-8735-4661-8955-37E0DA5A5302}" type="datetime2">
              <a:rPr lang="en-US" smtClean="0"/>
              <a:pPr/>
              <a:t>Thursday, April 17, 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772637"/>
            <a:ext cx="9144000" cy="5932967"/>
          </a:xfrm>
          <a:prstGeom prst="flowChartDocument">
            <a:avLst/>
          </a:pr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990430"/>
            <a:ext cx="9144000" cy="4831130"/>
          </a:xfrm>
          <a:prstGeom prst="flowChartDocument">
            <a:avLst/>
          </a:pr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48056" y="768096"/>
            <a:ext cx="8229600" cy="758952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55064"/>
            <a:ext cx="8229600" cy="4639373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/>
            <a:fld id="{E22209D3-479B-4BD4-83D3-44EBE4A516E4}" type="datetime2">
              <a:rPr lang="en-US" smtClean="0"/>
              <a:pPr algn="ctr"/>
              <a:t>Thursday, April 17, 2008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l"/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45292C34-3E5E-4BA5-AF54-F1601B144F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365760"/>
            <a:ext cx="9144000" cy="457200"/>
          </a:xfrm>
          <a:prstGeom prst="rect">
            <a:avLst/>
          </a:prstGeom>
          <a:solidFill>
            <a:srgbClr val="008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-9144"/>
            <a:ext cx="9144000" cy="374904"/>
          </a:xfrm>
          <a:prstGeom prst="rect">
            <a:avLst/>
          </a:prstGeom>
          <a:solidFill>
            <a:srgbClr val="FFF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ambaXP_logo.gif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3152" y="86"/>
            <a:ext cx="2137985" cy="726915"/>
          </a:xfrm>
          <a:prstGeom prst="rect">
            <a:avLst/>
          </a:prstGeom>
        </p:spPr>
      </p:pic>
      <p:pic>
        <p:nvPicPr>
          <p:cNvPr id="12" name="Picture 11" descr="sambaxp2008.pn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450848" y="609600"/>
            <a:ext cx="652356" cy="190689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l" rtl="0" latinLnBrk="0">
        <a:spcBef>
          <a:spcPct val="0"/>
        </a:spcBef>
        <a:buNone/>
        <a:defRPr sz="40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320040" indent="-320040" algn="l" rtl="0" latinLnBrk="0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latinLnBrk="0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latinLnBrk="0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latinLnBrk="0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latinLnBrk="0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latinLnBrk="0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latinLnBrk="0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latinLnBrk="0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latinLnBrk="0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7480" y="2979150"/>
            <a:ext cx="8077200" cy="3660058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SMB Version 2:                Scaling from Kilobits to Gigabits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Jim Pinkerton &amp; Thomas Pfenning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/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File Access and </a:t>
            </a:r>
            <a:r>
              <a:rPr lang="en-US" sz="1800" dirty="0" smtClean="0"/>
              <a:t>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istribution, Storage Systems Division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Microsoft Corporation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18. April 2008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Layer Optimizations for WAN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12560" y="1655763"/>
          <a:ext cx="6400804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63"/>
                <a:gridCol w="1862138"/>
                <a:gridCol w="175260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Vista RTM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Windows 2008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Receive Window auto-tuning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 (up</a:t>
                      </a:r>
                      <a:r>
                        <a:rPr lang="en-US" sz="1400" baseline="0" dirty="0" smtClean="0"/>
                        <a:t> to 16 MB, </a:t>
                      </a:r>
                      <a:r>
                        <a:rPr lang="en-US" sz="1400" baseline="0" dirty="0" err="1" smtClean="0"/>
                        <a:t>wininet</a:t>
                      </a:r>
                      <a:r>
                        <a:rPr lang="en-US" sz="1400" baseline="0" dirty="0" smtClean="0"/>
                        <a:t> 256 KB)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 (up to 16 MB)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CTCP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 (default)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Old Congestion</a:t>
                      </a:r>
                      <a:r>
                        <a:rPr lang="en-US" sz="1400" baseline="0" dirty="0" smtClean="0"/>
                        <a:t> Control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</a:t>
                      </a:r>
                      <a:r>
                        <a:rPr lang="en-US" sz="1400" baseline="0" dirty="0" smtClean="0"/>
                        <a:t> (default)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RFC 3540 - ECN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 (default)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 (default)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RFC</a:t>
                      </a:r>
                      <a:r>
                        <a:rPr lang="en-US" sz="1400" baseline="0" dirty="0" smtClean="0"/>
                        <a:t> 3782 - </a:t>
                      </a:r>
                      <a:r>
                        <a:rPr lang="en-US" sz="1400" dirty="0" err="1" smtClean="0"/>
                        <a:t>NewReno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RFC 2883 – SACK extensions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RFC 3517 – SACK based loss </a:t>
                      </a:r>
                      <a:r>
                        <a:rPr lang="en-US" sz="1400" dirty="0" err="1" smtClean="0"/>
                        <a:t>recov</a:t>
                      </a:r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RFC 4138 – Forward</a:t>
                      </a:r>
                      <a:r>
                        <a:rPr lang="en-US" sz="1400" baseline="0" dirty="0" smtClean="0"/>
                        <a:t> RTO recovery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343400" y="5281056"/>
            <a:ext cx="4419600" cy="868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dirty="0" smtClean="0"/>
              <a:t>On Windows, can be enabled/disable the following with </a:t>
            </a:r>
            <a:r>
              <a:rPr lang="en-US" b="1" dirty="0" err="1" smtClean="0"/>
              <a:t>netsh</a:t>
            </a:r>
            <a:r>
              <a:rPr lang="en-US" b="1" dirty="0" smtClean="0"/>
              <a:t> commands:</a:t>
            </a:r>
          </a:p>
          <a:p>
            <a:pPr marL="463550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CTCP</a:t>
            </a:r>
          </a:p>
          <a:p>
            <a:pPr marL="463550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100" dirty="0" smtClean="0"/>
              <a:t>ECN</a:t>
            </a:r>
          </a:p>
          <a:p>
            <a:pPr marL="463550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Autotune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receive window up</a:t>
            </a:r>
            <a:r>
              <a:rPr kumimoji="0" lang="en-US" sz="1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1 GB (experimental)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273560"/>
            <a:ext cx="4038600" cy="868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dirty="0" smtClean="0"/>
              <a:t>Optimization categories</a:t>
            </a:r>
            <a:r>
              <a:rPr lang="en-US" dirty="0" smtClean="0"/>
              <a:t>:</a:t>
            </a:r>
          </a:p>
          <a:p>
            <a:pPr marL="463550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Congestion (lots of issues)</a:t>
            </a:r>
          </a:p>
          <a:p>
            <a:pPr marL="463550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dirty="0" smtClean="0"/>
              <a:t>Scale receive window from a small value to something quite large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29221" y="6437911"/>
            <a:ext cx="3577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5292C34-3E5E-4BA5-AF54-F1601B144FB0}" type="slidenum">
              <a:rPr lang="en-US" sz="1400" smtClean="0"/>
              <a:pPr/>
              <a:t>10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SMB2 Tuning for low speed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1704"/>
            <a:ext cx="8229600" cy="463937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Attempt to maintain application responsiveness</a:t>
            </a:r>
          </a:p>
          <a:p>
            <a:pPr lvl="1"/>
            <a:r>
              <a:rPr lang="en-US" dirty="0" smtClean="0"/>
              <a:t>Attempt to not cause false timeouts on I/Os</a:t>
            </a:r>
          </a:p>
          <a:p>
            <a:r>
              <a:rPr lang="en-US" dirty="0" smtClean="0"/>
              <a:t>Algorithms:</a:t>
            </a:r>
          </a:p>
          <a:p>
            <a:pPr lvl="1"/>
            <a:r>
              <a:rPr lang="en-US" dirty="0" smtClean="0"/>
              <a:t>Timer is armed when SMB packet is sent – not when application posts I/O.</a:t>
            </a:r>
          </a:p>
          <a:p>
            <a:pPr lvl="1"/>
            <a:r>
              <a:rPr lang="en-US" dirty="0" smtClean="0"/>
              <a:t>Server ramps from a small number of credits to Smb2MaxCredits </a:t>
            </a:r>
          </a:p>
          <a:p>
            <a:pPr lvl="2"/>
            <a:r>
              <a:rPr lang="en-US" dirty="0" smtClean="0"/>
              <a:t>Starts at 16, scales to 128</a:t>
            </a:r>
          </a:p>
          <a:p>
            <a:pPr lvl="1"/>
            <a:r>
              <a:rPr lang="en-US" dirty="0" smtClean="0"/>
              <a:t>Throttling credits as a function of bandwidth</a:t>
            </a:r>
          </a:p>
          <a:p>
            <a:pPr lvl="1"/>
            <a:r>
              <a:rPr lang="en-US" dirty="0" smtClean="0"/>
              <a:t>Dynamically vary PDU size (see below)</a:t>
            </a:r>
          </a:p>
          <a:p>
            <a:pPr lvl="2"/>
            <a:r>
              <a:rPr lang="en-US" dirty="0" err="1" smtClean="0"/>
              <a:t>Struct</a:t>
            </a:r>
            <a:r>
              <a:rPr lang="en-US" dirty="0" smtClean="0"/>
              <a:t> that dynamically modifies PDU size by measured link speed: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  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static ULONG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BufferSizeBuckets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[] = {</a:t>
            </a:r>
          </a:p>
          <a:p>
            <a:pPr lvl="2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        0x4000,   // 0: 0-64 Kbps	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16 KB</a:t>
            </a:r>
          </a:p>
          <a:p>
            <a:pPr lvl="2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        0x4000,   // 1: 64-128 Kbps</a:t>
            </a:r>
          </a:p>
          <a:p>
            <a:pPr lvl="2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        0x8000,   // 2: 128-192 Kbps	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32 KB</a:t>
            </a:r>
          </a:p>
          <a:p>
            <a:pPr lvl="2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        0x8000,   // 3: 192-256 Kbps</a:t>
            </a:r>
          </a:p>
          <a:p>
            <a:pPr lvl="2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        0x10000,  // 4: 256-320 Kbps	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64 KB</a:t>
            </a:r>
          </a:p>
          <a:p>
            <a:pPr lvl="2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        0x10000,  // 5: 320-384 Kbps</a:t>
            </a:r>
          </a:p>
          <a:p>
            <a:pPr lvl="2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        0x10000,  // 6: 384-448 Kbps</a:t>
            </a:r>
          </a:p>
          <a:p>
            <a:pPr lvl="2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        0x10000,  // 7: 448-512 Kbps</a:t>
            </a:r>
          </a:p>
          <a:p>
            <a:pPr lvl="2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        0x10000   // 8: &gt; 512 Kbps</a:t>
            </a:r>
          </a:p>
          <a:p>
            <a:pPr lvl="2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    };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15577" y="6488668"/>
            <a:ext cx="3449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5292C34-3E5E-4BA5-AF54-F1601B144FB0}" type="slidenum">
              <a:rPr lang="en-US" sz="1400" smtClean="0"/>
              <a:pPr/>
              <a:t>11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7546" y="4531057"/>
            <a:ext cx="8652681" cy="192433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CopyFileEx</a:t>
            </a:r>
            <a:r>
              <a:rPr lang="en-US" dirty="0" smtClean="0"/>
              <a:t> Optimizations for 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065"/>
            <a:ext cx="8229600" cy="1552160"/>
          </a:xfrm>
        </p:spPr>
        <p:txBody>
          <a:bodyPr/>
          <a:lstStyle/>
          <a:p>
            <a:r>
              <a:rPr lang="en-US" sz="1800" dirty="0" smtClean="0"/>
              <a:t>Balance of:</a:t>
            </a:r>
          </a:p>
          <a:p>
            <a:pPr lvl="1"/>
            <a:r>
              <a:rPr lang="en-US" sz="1600" dirty="0" smtClean="0"/>
              <a:t>Virtual Address pressure (32 bit OS)</a:t>
            </a:r>
          </a:p>
          <a:p>
            <a:pPr lvl="1"/>
            <a:r>
              <a:rPr lang="en-US" sz="1600" dirty="0" smtClean="0"/>
              <a:t>Non-paged pool (kernel pinned memory)</a:t>
            </a:r>
          </a:p>
          <a:p>
            <a:pPr lvl="1"/>
            <a:r>
              <a:rPr lang="en-US" sz="1600" dirty="0" smtClean="0"/>
              <a:t>Filling the BDP</a:t>
            </a:r>
          </a:p>
          <a:p>
            <a:pPr lvl="1"/>
            <a:r>
              <a:rPr lang="en-US" sz="1600" dirty="0" smtClean="0"/>
              <a:t>Keeping under 64 KB for read for SMB1 so don’t end up with 2 PDUs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45910" y="4952437"/>
          <a:ext cx="3916908" cy="1280160"/>
        </p:xfrm>
        <a:graphic>
          <a:graphicData uri="http://schemas.openxmlformats.org/drawingml/2006/table">
            <a:tbl>
              <a:tblPr/>
              <a:tblGrid>
                <a:gridCol w="1637732"/>
                <a:gridCol w="696036"/>
                <a:gridCol w="1583140"/>
              </a:tblGrid>
              <a:tr h="44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File Size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Pipeline Depth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Chunk Size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&lt;= 1MB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File size rounded to sector size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&gt; 1MB and &lt;= 8 MB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 MB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&gt; 8 MB and &lt;= 256 MB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 MB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&gt; 256 MB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8 MB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99296" y="4938789"/>
          <a:ext cx="4176214" cy="1298244"/>
        </p:xfrm>
        <a:graphic>
          <a:graphicData uri="http://schemas.openxmlformats.org/drawingml/2006/table">
            <a:tbl>
              <a:tblPr/>
              <a:tblGrid>
                <a:gridCol w="1557284"/>
                <a:gridCol w="829423"/>
                <a:gridCol w="1789507"/>
              </a:tblGrid>
              <a:tr h="432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File Size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Pipeline Depth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Chunk Size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&lt;= 512kB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128kB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&gt; 512kB and &lt;= 2 MB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256 kB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&gt; 2 MB and &lt;= 8 MB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512kB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&gt; 8 MB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1 MB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4022" y="4558352"/>
            <a:ext cx="2285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002060"/>
                </a:solidFill>
              </a:rPr>
              <a:t>Vista RTM, For SMB2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19681" y="4574274"/>
            <a:ext cx="2197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002060"/>
                </a:solidFill>
              </a:rPr>
              <a:t>Vista SP1, For SMB2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6174" y="3248167"/>
            <a:ext cx="8609462" cy="10940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3594" y="3236793"/>
            <a:ext cx="1189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002060"/>
                </a:solidFill>
              </a:rPr>
              <a:t>XP(SMB1)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2262" y="3575713"/>
            <a:ext cx="2866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Synchronous 64 KB Writes</a:t>
            </a:r>
          </a:p>
          <a:p>
            <a:r>
              <a:rPr lang="en-US" dirty="0" smtClean="0"/>
              <a:t>Synchronous 60 KB Reads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94662" y="3239067"/>
            <a:ext cx="1889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002060"/>
                </a:solidFill>
              </a:rPr>
              <a:t>Vista SP1 (SMB1)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33330" y="3577987"/>
            <a:ext cx="4253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Multiple </a:t>
            </a:r>
            <a:r>
              <a:rPr lang="en-US" dirty="0" err="1" smtClean="0"/>
              <a:t>async</a:t>
            </a:r>
            <a:r>
              <a:rPr lang="en-US" dirty="0" smtClean="0"/>
              <a:t> 32 KB Writes, 16 chunks</a:t>
            </a:r>
          </a:p>
          <a:p>
            <a:r>
              <a:rPr lang="en-US" dirty="0" smtClean="0"/>
              <a:t>Multiple </a:t>
            </a:r>
            <a:r>
              <a:rPr lang="en-US" dirty="0" err="1" smtClean="0"/>
              <a:t>async</a:t>
            </a:r>
            <a:r>
              <a:rPr lang="en-US" dirty="0" smtClean="0"/>
              <a:t> 32 KB Reads, 16 chunks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488279" y="6488668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5292C34-3E5E-4BA5-AF54-F1601B144FB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Focus: </a:t>
            </a:r>
          </a:p>
          <a:p>
            <a:pPr lvl="1"/>
            <a:r>
              <a:rPr lang="en-US" sz="2200" dirty="0" smtClean="0"/>
              <a:t>Create reliable test infrastructure with very tight variance so that small performance regressions are real (and can be automatically detected)</a:t>
            </a:r>
          </a:p>
          <a:p>
            <a:pPr lvl="2"/>
            <a:r>
              <a:rPr lang="en-US" sz="2200" dirty="0" smtClean="0"/>
              <a:t>Need to take disks out of the equation – use a RAM disk instead</a:t>
            </a:r>
          </a:p>
          <a:p>
            <a:pPr lvl="2"/>
            <a:r>
              <a:rPr lang="en-US" sz="2200" dirty="0" smtClean="0"/>
              <a:t>Tolerances for even smallish I/Os are pretty tight (&lt;1-2%)_</a:t>
            </a:r>
          </a:p>
          <a:p>
            <a:r>
              <a:rPr lang="en-US" sz="2900" dirty="0" smtClean="0"/>
              <a:t>Hardware:</a:t>
            </a:r>
          </a:p>
          <a:p>
            <a:pPr lvl="1"/>
            <a:r>
              <a:rPr lang="en-US" sz="2200" dirty="0" smtClean="0"/>
              <a:t>2 hosts</a:t>
            </a:r>
          </a:p>
          <a:p>
            <a:pPr lvl="1"/>
            <a:r>
              <a:rPr lang="en-US" sz="2200" dirty="0" smtClean="0"/>
              <a:t>1 gigabit LAN, h/w WAN simulator (vary only latency for now)</a:t>
            </a:r>
          </a:p>
          <a:p>
            <a:pPr lvl="1"/>
            <a:r>
              <a:rPr lang="en-US" sz="2200" dirty="0" smtClean="0"/>
              <a:t>64 bit hardware, Intel Xeon, dual core, 1.6 GHz</a:t>
            </a:r>
          </a:p>
          <a:p>
            <a:pPr lvl="1"/>
            <a:r>
              <a:rPr lang="en-US" sz="2200" dirty="0" smtClean="0"/>
              <a:t>4 GB RAM (1.2 GB RAM disk)</a:t>
            </a:r>
          </a:p>
          <a:p>
            <a:pPr lvl="1"/>
            <a:r>
              <a:rPr lang="en-US" sz="2200" dirty="0" smtClean="0"/>
              <a:t>Boot disk on SATA</a:t>
            </a:r>
          </a:p>
          <a:p>
            <a:r>
              <a:rPr lang="en-US" sz="2900" dirty="0" smtClean="0"/>
              <a:t>Software:</a:t>
            </a:r>
          </a:p>
          <a:p>
            <a:pPr lvl="1"/>
            <a:r>
              <a:rPr lang="en-US" sz="2200" dirty="0" smtClean="0"/>
              <a:t>Windows XP (64 bit) on SMB1 client, Windows Server 2003 (64 bit) on SMB1 server</a:t>
            </a:r>
          </a:p>
          <a:p>
            <a:pPr lvl="1"/>
            <a:r>
              <a:rPr lang="en-US" sz="2200" dirty="0" smtClean="0"/>
              <a:t>Vista SP1 (64 bit) on SMB2 client, Windows Server 2008 (64 bit) on SMB2 server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u="sng" dirty="0" smtClean="0"/>
              <a:t>Qualifications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BECAUSE THIS USES A RAM DISK, THEY ARE “BEST CASE” – i.e. never to be seen in the field</a:t>
            </a:r>
          </a:p>
          <a:p>
            <a:pPr lvl="1"/>
            <a:r>
              <a:rPr lang="en-US" dirty="0" smtClean="0"/>
              <a:t>Test infrastructure is brand new – still being sanity checked</a:t>
            </a:r>
          </a:p>
          <a:p>
            <a:pPr lvl="1"/>
            <a:r>
              <a:rPr lang="en-US" dirty="0" smtClean="0"/>
              <a:t>Plan is to submit a paper for the SNIA Fall SDC with full data</a:t>
            </a:r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8433688" y="6451561"/>
            <a:ext cx="3422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5292C34-3E5E-4BA5-AF54-F1601B144FB0}" type="slidenum">
              <a:rPr lang="en-US" sz="1400" smtClean="0"/>
              <a:pPr/>
              <a:t>13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to Remote RAM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170" y="1743075"/>
            <a:ext cx="3943350" cy="4551362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Test details:</a:t>
            </a:r>
          </a:p>
          <a:p>
            <a:pPr lvl="1"/>
            <a:r>
              <a:rPr lang="en-US" sz="1600" dirty="0" smtClean="0"/>
              <a:t>SMB1 is Windows XP</a:t>
            </a:r>
          </a:p>
          <a:p>
            <a:pPr lvl="1"/>
            <a:r>
              <a:rPr lang="en-US" sz="1600" dirty="0" smtClean="0"/>
              <a:t>SMB2 is Vista SP1</a:t>
            </a:r>
          </a:p>
          <a:p>
            <a:pPr lvl="1"/>
            <a:r>
              <a:rPr lang="en-US" sz="1600" dirty="0" smtClean="0"/>
              <a:t>WAN emulator  for 2 ms, 100 ms</a:t>
            </a:r>
          </a:p>
          <a:p>
            <a:pPr lvl="1"/>
            <a:r>
              <a:rPr lang="en-US" sz="1600" dirty="0" smtClean="0"/>
              <a:t>Direct connect for 0 ms</a:t>
            </a:r>
          </a:p>
          <a:p>
            <a:pPr lvl="1"/>
            <a:r>
              <a:rPr lang="en-US" sz="1600" dirty="0" smtClean="0"/>
              <a:t>Single outstanding </a:t>
            </a:r>
            <a:r>
              <a:rPr lang="en-US" sz="1600" dirty="0" err="1" smtClean="0"/>
              <a:t>filecopy</a:t>
            </a:r>
            <a:r>
              <a:rPr lang="en-US" sz="1600" dirty="0" smtClean="0"/>
              <a:t> (i.e. not multiple files)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Observations:</a:t>
            </a:r>
          </a:p>
          <a:p>
            <a:pPr lvl="1"/>
            <a:r>
              <a:rPr lang="en-US" sz="1600" b="1" dirty="0" smtClean="0"/>
              <a:t>100 ms, 1 gig, not scaling</a:t>
            </a:r>
          </a:p>
          <a:p>
            <a:pPr lvl="1"/>
            <a:r>
              <a:rPr lang="en-US" sz="1600" dirty="0" err="1" smtClean="0"/>
              <a:t>Filecopy</a:t>
            </a:r>
            <a:r>
              <a:rPr lang="en-US" sz="1600" dirty="0" smtClean="0"/>
              <a:t> on SMB1 on XP had serious issues with even 2 ms latency (let alone 100)</a:t>
            </a:r>
          </a:p>
          <a:p>
            <a:pPr lvl="2"/>
            <a:r>
              <a:rPr lang="en-US" sz="1400" dirty="0" err="1" smtClean="0"/>
              <a:t>Filecopy</a:t>
            </a:r>
            <a:r>
              <a:rPr lang="en-US" sz="1400" dirty="0" smtClean="0"/>
              <a:t> had single ~60KB buffer outstanding</a:t>
            </a:r>
          </a:p>
          <a:p>
            <a:pPr lvl="1"/>
            <a:r>
              <a:rPr lang="en-US" sz="1600" dirty="0" err="1" smtClean="0"/>
              <a:t>Filecopy</a:t>
            </a:r>
            <a:r>
              <a:rPr lang="en-US" sz="1600" dirty="0" smtClean="0"/>
              <a:t>/Credits/TCP scaling algorithm needs further tuning (100ms climbs very late)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292C34-3E5E-4BA5-AF54-F1601B144FB0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361285" y="1493436"/>
          <a:ext cx="4623513" cy="4967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74209" y="6428093"/>
            <a:ext cx="5361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RAM DISK USED – DO NOT QUOTE THESE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56" y="1136592"/>
            <a:ext cx="82296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Bottlenecks: Scaling BW for Smaller Files in Latency Tolerant Way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292C34-3E5E-4BA5-AF54-F1601B144FB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65427" y="1951636"/>
            <a:ext cx="4019266" cy="3971494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Observations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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Additional latency requires 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larger files before start of climbing BW curve (as expected)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"/>
              <a:tabLst/>
              <a:defRPr/>
            </a:pP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Slope changes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substantially at 64 KB</a:t>
            </a:r>
          </a:p>
          <a:p>
            <a:pPr marL="777240" lvl="1" indent="-32004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  <a:defRPr/>
            </a:pP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Prefetch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/full disk reads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kick in</a:t>
            </a:r>
          </a:p>
          <a:p>
            <a:pPr marL="777240" lvl="1" indent="-32004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SMB2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pipelining kicks in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  <a:defRPr/>
            </a:pP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Slope changes substantially at 4 MB</a:t>
            </a:r>
          </a:p>
          <a:p>
            <a:pPr marL="777240" lvl="1" indent="-32004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  <a:defRPr/>
            </a:pP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CopyFileEx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512 KB buffers, going to 1 MB for &gt; 8 MB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261010" y="1897039"/>
          <a:ext cx="4196581" cy="4476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97039" y="6488668"/>
            <a:ext cx="5361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RAM DISK USED – DO NOT QUOTE THESE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56" y="1150240"/>
            <a:ext cx="82296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Bottlenecks:  Max Credits and Bandwidth Throttling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8133" y="1992578"/>
            <a:ext cx="3841844" cy="42308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u="sng" dirty="0" smtClean="0"/>
              <a:t>Observations</a:t>
            </a:r>
          </a:p>
          <a:p>
            <a:r>
              <a:rPr lang="en-US" sz="1600" dirty="0" smtClean="0"/>
              <a:t>RTM bits top out at ~250 </a:t>
            </a:r>
            <a:r>
              <a:rPr lang="en-US" sz="1600" dirty="0" err="1" smtClean="0"/>
              <a:t>mb</a:t>
            </a:r>
            <a:r>
              <a:rPr lang="en-US" sz="1600" dirty="0" smtClean="0"/>
              <a:t>/s</a:t>
            </a:r>
          </a:p>
          <a:p>
            <a:r>
              <a:rPr lang="en-US" sz="1600" dirty="0" smtClean="0"/>
              <a:t>Removing credit throttling due to BW estimation moves to ~500 </a:t>
            </a:r>
            <a:r>
              <a:rPr lang="en-US" sz="1600" dirty="0" err="1" smtClean="0"/>
              <a:t>mb</a:t>
            </a:r>
            <a:r>
              <a:rPr lang="en-US" sz="1600" dirty="0" smtClean="0"/>
              <a:t>/s</a:t>
            </a:r>
          </a:p>
          <a:p>
            <a:r>
              <a:rPr lang="en-US" sz="1600" dirty="0" smtClean="0"/>
              <a:t>Removing credit throttling  and increasing credits to 512 moves to ~800 </a:t>
            </a:r>
            <a:r>
              <a:rPr lang="en-US" sz="1600" dirty="0" err="1" smtClean="0"/>
              <a:t>mb</a:t>
            </a:r>
            <a:r>
              <a:rPr lang="en-US" sz="1600" dirty="0" smtClean="0"/>
              <a:t>/s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12457" y="6288112"/>
            <a:ext cx="533400" cy="365125"/>
          </a:xfrm>
        </p:spPr>
        <p:txBody>
          <a:bodyPr/>
          <a:lstStyle/>
          <a:p>
            <a:fld id="{45292C34-3E5E-4BA5-AF54-F1601B144FB0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334485" y="1871818"/>
          <a:ext cx="4196581" cy="4638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97039" y="6488668"/>
            <a:ext cx="5361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RAM DISK USED – DO NOT QUOTE THESE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SMB Future 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02006"/>
            <a:ext cx="9144000" cy="3892431"/>
          </a:xfrm>
        </p:spPr>
        <p:txBody>
          <a:bodyPr numCol="2">
            <a:noAutofit/>
          </a:bodyPr>
          <a:lstStyle/>
          <a:p>
            <a:pPr lvl="1"/>
            <a:r>
              <a:rPr lang="en-US" sz="1600" b="1" dirty="0" smtClean="0"/>
              <a:t>Documentation and interoperability</a:t>
            </a:r>
          </a:p>
          <a:p>
            <a:pPr lvl="1"/>
            <a:r>
              <a:rPr lang="en-US" sz="1600" b="1" dirty="0" smtClean="0"/>
              <a:t>Performance</a:t>
            </a:r>
          </a:p>
          <a:p>
            <a:pPr lvl="2"/>
            <a:r>
              <a:rPr lang="en-US" sz="1400" b="1" dirty="0" smtClean="0"/>
              <a:t>Improved bandwidth scaling with all components together</a:t>
            </a:r>
          </a:p>
          <a:p>
            <a:pPr lvl="3"/>
            <a:r>
              <a:rPr lang="en-US" sz="1400" b="1" dirty="0" smtClean="0"/>
              <a:t>BW estimation, more rapid credit scaling, TCP </a:t>
            </a:r>
            <a:r>
              <a:rPr lang="en-US" sz="1400" b="1" dirty="0" err="1" smtClean="0"/>
              <a:t>rcv</a:t>
            </a:r>
            <a:r>
              <a:rPr lang="en-US" sz="1400" b="1" dirty="0" smtClean="0"/>
              <a:t> window growth</a:t>
            </a:r>
            <a:endParaRPr lang="en-US" sz="1400" dirty="0" smtClean="0"/>
          </a:p>
          <a:p>
            <a:pPr lvl="2"/>
            <a:r>
              <a:rPr lang="en-US" sz="1400" b="1" dirty="0" smtClean="0"/>
              <a:t>HPC workloads</a:t>
            </a:r>
          </a:p>
          <a:p>
            <a:pPr lvl="2"/>
            <a:r>
              <a:rPr lang="en-US" sz="1400" b="1" dirty="0" smtClean="0"/>
              <a:t>Larger SMB PDUs</a:t>
            </a:r>
          </a:p>
          <a:p>
            <a:pPr lvl="2"/>
            <a:r>
              <a:rPr lang="en-US" sz="1400" b="1" dirty="0" smtClean="0"/>
              <a:t>Better branch performance</a:t>
            </a:r>
          </a:p>
          <a:p>
            <a:pPr lvl="2"/>
            <a:r>
              <a:rPr lang="en-US" sz="1400" b="1" dirty="0" smtClean="0"/>
              <a:t>Small file throughput</a:t>
            </a:r>
          </a:p>
          <a:p>
            <a:pPr lvl="2"/>
            <a:r>
              <a:rPr lang="en-US" sz="1400" b="1" dirty="0" smtClean="0"/>
              <a:t>Chattiness</a:t>
            </a:r>
          </a:p>
          <a:p>
            <a:pPr lvl="2"/>
            <a:r>
              <a:rPr lang="en-US" sz="1400" b="1" dirty="0" err="1" smtClean="0"/>
              <a:t>Oplocks</a:t>
            </a:r>
            <a:endParaRPr lang="en-US" sz="1400" b="1" dirty="0" smtClean="0"/>
          </a:p>
          <a:p>
            <a:pPr lvl="1"/>
            <a:endParaRPr lang="en-US" sz="1600" b="1" dirty="0" smtClean="0"/>
          </a:p>
          <a:p>
            <a:pPr lvl="1"/>
            <a:endParaRPr lang="en-US" sz="1600" b="1" dirty="0" smtClean="0"/>
          </a:p>
          <a:p>
            <a:pPr lvl="1"/>
            <a:r>
              <a:rPr lang="en-US" sz="1600" b="1" dirty="0" smtClean="0"/>
              <a:t>Better Unix </a:t>
            </a:r>
            <a:r>
              <a:rPr lang="en-US" sz="1600" b="1" dirty="0" err="1" smtClean="0"/>
              <a:t>interop</a:t>
            </a:r>
            <a:endParaRPr lang="en-US" sz="1600" b="1" dirty="0" smtClean="0"/>
          </a:p>
          <a:p>
            <a:pPr lvl="1"/>
            <a:r>
              <a:rPr lang="en-US" sz="1600" b="1" dirty="0" smtClean="0"/>
              <a:t>Unique Implementation ID</a:t>
            </a:r>
          </a:p>
          <a:p>
            <a:pPr lvl="1"/>
            <a:r>
              <a:rPr lang="en-US" sz="1600" b="1" dirty="0" smtClean="0"/>
              <a:t>Encryption</a:t>
            </a:r>
          </a:p>
          <a:p>
            <a:pPr lvl="1"/>
            <a:r>
              <a:rPr lang="en-US" sz="1600" b="1" dirty="0" smtClean="0"/>
              <a:t>Compression</a:t>
            </a:r>
          </a:p>
          <a:p>
            <a:pPr lvl="1"/>
            <a:r>
              <a:rPr lang="en-US" sz="1600" b="1" dirty="0" smtClean="0"/>
              <a:t>FAN</a:t>
            </a:r>
          </a:p>
          <a:p>
            <a:pPr lvl="1"/>
            <a:r>
              <a:rPr lang="en-US" sz="1600" b="1" dirty="0" smtClean="0"/>
              <a:t>Clustering</a:t>
            </a:r>
          </a:p>
          <a:p>
            <a:pPr lvl="1"/>
            <a:r>
              <a:rPr lang="en-US" sz="1600" b="1" dirty="0" smtClean="0"/>
              <a:t>Server workloads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BC410EEA-824F-4D46-AFE7-60426C8C06B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32764" y="1678675"/>
            <a:ext cx="689323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200" b="1" dirty="0" smtClean="0"/>
              <a:t>Not ordered by priority or committed!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03768"/>
            <a:ext cx="8763000" cy="956187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32155"/>
            <a:ext cx="8229600" cy="4997244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Introduction</a:t>
            </a:r>
          </a:p>
          <a:p>
            <a:r>
              <a:rPr lang="en-US" b="1" dirty="0" smtClean="0"/>
              <a:t>SMB Version 2 Design goals</a:t>
            </a:r>
          </a:p>
          <a:p>
            <a:r>
              <a:rPr lang="en-US" b="1" dirty="0" smtClean="0"/>
              <a:t>WAN Characteristics</a:t>
            </a:r>
          </a:p>
          <a:p>
            <a:r>
              <a:rPr lang="en-US" b="1" dirty="0" smtClean="0"/>
              <a:t>Performance comparisons</a:t>
            </a:r>
          </a:p>
          <a:p>
            <a:pPr lvl="1"/>
            <a:r>
              <a:rPr lang="en-US" b="1" dirty="0" smtClean="0"/>
              <a:t>Layering &amp; Bottlenecks</a:t>
            </a:r>
            <a:endParaRPr lang="en-US" b="1" dirty="0" smtClean="0"/>
          </a:p>
          <a:p>
            <a:pPr lvl="1"/>
            <a:r>
              <a:rPr lang="en-US" b="1" dirty="0" smtClean="0"/>
              <a:t>Test environment</a:t>
            </a:r>
          </a:p>
          <a:p>
            <a:pPr lvl="1"/>
            <a:r>
              <a:rPr lang="en-US" b="1" dirty="0" smtClean="0"/>
              <a:t>Test Results</a:t>
            </a:r>
          </a:p>
          <a:p>
            <a:r>
              <a:rPr lang="en-US" b="1" dirty="0" smtClean="0"/>
              <a:t>Questions</a:t>
            </a:r>
          </a:p>
          <a:p>
            <a:endParaRPr lang="en-US" b="1" dirty="0" smtClean="0"/>
          </a:p>
          <a:p>
            <a:pPr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03768"/>
            <a:ext cx="8763000" cy="857884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2658"/>
            <a:ext cx="8229600" cy="5026741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SMB legacy from 1983</a:t>
            </a:r>
          </a:p>
          <a:p>
            <a:pPr lvl="1"/>
            <a:r>
              <a:rPr lang="en-US" b="1" dirty="0" smtClean="0"/>
              <a:t>SMB/CIFS: SMB -&gt; CIFS -&gt; SMB -&gt; SMBv2</a:t>
            </a:r>
          </a:p>
          <a:p>
            <a:pPr lvl="1"/>
            <a:r>
              <a:rPr lang="en-US" b="1" dirty="0" smtClean="0"/>
              <a:t> CIFS = SMB as it shipped in NT4 server</a:t>
            </a:r>
          </a:p>
          <a:p>
            <a:pPr lvl="1"/>
            <a:r>
              <a:rPr lang="en-US" b="1" dirty="0" smtClean="0"/>
              <a:t>Windows 2000 and later</a:t>
            </a:r>
          </a:p>
          <a:p>
            <a:pPr lvl="2"/>
            <a:r>
              <a:rPr lang="en-US" b="1" dirty="0" smtClean="0"/>
              <a:t>Kerberos and domains</a:t>
            </a:r>
          </a:p>
          <a:p>
            <a:pPr lvl="2"/>
            <a:r>
              <a:rPr lang="en-US" b="1" dirty="0" smtClean="0"/>
              <a:t>Shadow </a:t>
            </a:r>
            <a:r>
              <a:rPr lang="en-US" b="1" dirty="0" smtClean="0"/>
              <a:t>copy</a:t>
            </a:r>
            <a:endParaRPr lang="en-US" b="1" dirty="0" smtClean="0"/>
          </a:p>
          <a:p>
            <a:pPr lvl="2"/>
            <a:r>
              <a:rPr lang="en-US" b="1" dirty="0" smtClean="0"/>
              <a:t>Server – to – Server </a:t>
            </a:r>
            <a:r>
              <a:rPr lang="en-US" b="1" dirty="0" smtClean="0"/>
              <a:t>copy</a:t>
            </a:r>
            <a:endParaRPr lang="en-US" b="1" dirty="0" smtClean="0"/>
          </a:p>
          <a:p>
            <a:pPr lvl="2"/>
            <a:r>
              <a:rPr lang="en-US" b="1" dirty="0" smtClean="0"/>
              <a:t>SMB signing</a:t>
            </a:r>
            <a:endParaRPr lang="en-US" b="1" dirty="0" smtClean="0"/>
          </a:p>
          <a:p>
            <a:r>
              <a:rPr lang="en-US" b="1" dirty="0" smtClean="0"/>
              <a:t>Trends</a:t>
            </a:r>
          </a:p>
          <a:p>
            <a:pPr lvl="1"/>
            <a:r>
              <a:rPr lang="en-US" b="1" dirty="0" smtClean="0"/>
              <a:t>Proliferation of branch offices</a:t>
            </a:r>
          </a:p>
          <a:p>
            <a:pPr lvl="1"/>
            <a:r>
              <a:rPr lang="en-US" b="1" dirty="0" smtClean="0"/>
              <a:t>Server consolidation and virtualization</a:t>
            </a:r>
          </a:p>
          <a:p>
            <a:pPr lvl="1"/>
            <a:r>
              <a:rPr lang="en-US" b="1" dirty="0" smtClean="0"/>
              <a:t>Mobile workers</a:t>
            </a:r>
          </a:p>
          <a:p>
            <a:pPr lvl="1"/>
            <a:r>
              <a:rPr lang="en-US" b="1" dirty="0" smtClean="0"/>
              <a:t>WAN accelerators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784"/>
            <a:ext cx="8763000" cy="808719"/>
          </a:xfrm>
        </p:spPr>
        <p:txBody>
          <a:bodyPr>
            <a:normAutofit/>
          </a:bodyPr>
          <a:lstStyle/>
          <a:p>
            <a:r>
              <a:rPr lang="en-US" dirty="0" smtClean="0"/>
              <a:t>SMB Version 2 Design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00981"/>
            <a:ext cx="8229600" cy="4928419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err="1" smtClean="0"/>
              <a:t>Opcode</a:t>
            </a:r>
            <a:r>
              <a:rPr lang="en-US" b="1" dirty="0" smtClean="0"/>
              <a:t> complexity</a:t>
            </a:r>
          </a:p>
          <a:p>
            <a:pPr lvl="1"/>
            <a:r>
              <a:rPr lang="en-US" b="1" dirty="0" smtClean="0"/>
              <a:t>SMB &gt; 100 vs. SMB v2 = 19</a:t>
            </a:r>
          </a:p>
          <a:p>
            <a:pPr lvl="1"/>
            <a:r>
              <a:rPr lang="en-US" b="1" dirty="0" smtClean="0"/>
              <a:t>Extension mechanism (</a:t>
            </a:r>
            <a:r>
              <a:rPr lang="en-US" b="1" dirty="0" err="1" smtClean="0"/>
              <a:t>eg</a:t>
            </a:r>
            <a:r>
              <a:rPr lang="en-US" b="1" dirty="0" smtClean="0"/>
              <a:t>. create context, variable offsets)</a:t>
            </a:r>
          </a:p>
          <a:p>
            <a:r>
              <a:rPr lang="en-US" b="1" dirty="0" smtClean="0"/>
              <a:t>Symbolic Links</a:t>
            </a:r>
          </a:p>
          <a:p>
            <a:r>
              <a:rPr lang="en-US" b="1" dirty="0" smtClean="0"/>
              <a:t>More Flexible compounding</a:t>
            </a:r>
          </a:p>
          <a:p>
            <a:pPr lvl="1"/>
            <a:r>
              <a:rPr lang="en-US" b="1" dirty="0" smtClean="0"/>
              <a:t>Parallel or chained</a:t>
            </a:r>
          </a:p>
          <a:p>
            <a:pPr lvl="1"/>
            <a:r>
              <a:rPr lang="en-US" b="1" dirty="0" smtClean="0"/>
              <a:t>Response for every element in the chain </a:t>
            </a:r>
          </a:p>
          <a:p>
            <a:r>
              <a:rPr lang="en-US" b="1" dirty="0" smtClean="0"/>
              <a:t>Durable Handles</a:t>
            </a:r>
            <a:endParaRPr lang="en-US" b="1" dirty="0" smtClean="0"/>
          </a:p>
          <a:p>
            <a:pPr lvl="1"/>
            <a:r>
              <a:rPr lang="en-US" b="1" dirty="0" smtClean="0"/>
              <a:t>Reconnect on loss of connection</a:t>
            </a:r>
          </a:p>
          <a:p>
            <a:r>
              <a:rPr lang="en-US" b="1" dirty="0" smtClean="0"/>
              <a:t>Crediting mechanism for the # of outstanding operations</a:t>
            </a:r>
          </a:p>
          <a:p>
            <a:pPr lvl="1"/>
            <a:r>
              <a:rPr lang="en-US" b="1" dirty="0" smtClean="0"/>
              <a:t>Resource control for clients</a:t>
            </a:r>
            <a:endParaRPr lang="en-US" b="1" dirty="0" smtClean="0"/>
          </a:p>
          <a:p>
            <a:pPr lvl="1"/>
            <a:r>
              <a:rPr lang="en-US" b="1" dirty="0" smtClean="0"/>
              <a:t>Fill underlying pipe</a:t>
            </a:r>
          </a:p>
          <a:p>
            <a:r>
              <a:rPr lang="en-US" b="1" dirty="0" smtClean="0"/>
              <a:t>Increased scalability for large servers</a:t>
            </a:r>
          </a:p>
          <a:p>
            <a:pPr lvl="1"/>
            <a:r>
              <a:rPr lang="en-US" b="1" dirty="0" smtClean="0"/>
              <a:t>E.g. </a:t>
            </a:r>
            <a:r>
              <a:rPr lang="en-US" b="1" dirty="0" err="1" smtClean="0"/>
              <a:t>fileid</a:t>
            </a:r>
            <a:r>
              <a:rPr lang="en-US" b="1" dirty="0" smtClean="0"/>
              <a:t> 64 bit, </a:t>
            </a:r>
            <a:r>
              <a:rPr lang="en-US" b="1" dirty="0" err="1" smtClean="0"/>
              <a:t>sessionid</a:t>
            </a:r>
            <a:r>
              <a:rPr lang="en-US" b="1" dirty="0" smtClean="0"/>
              <a:t> 64 bit, </a:t>
            </a:r>
            <a:r>
              <a:rPr lang="en-US" b="1" dirty="0" err="1" smtClean="0"/>
              <a:t>treeid</a:t>
            </a:r>
            <a:r>
              <a:rPr lang="en-US" b="1" dirty="0" smtClean="0"/>
              <a:t> 32 bit, </a:t>
            </a:r>
            <a:r>
              <a:rPr lang="en-US" b="1" dirty="0" err="1" smtClean="0"/>
              <a:t>shareid</a:t>
            </a:r>
            <a:r>
              <a:rPr lang="en-US" b="1" dirty="0" smtClean="0"/>
              <a:t> 32bit</a:t>
            </a:r>
          </a:p>
          <a:p>
            <a:r>
              <a:rPr lang="en-US" b="1" dirty="0" err="1" smtClean="0"/>
              <a:t>Async</a:t>
            </a:r>
            <a:r>
              <a:rPr lang="en-US" b="1" dirty="0" smtClean="0"/>
              <a:t> operations are treated completely </a:t>
            </a:r>
            <a:r>
              <a:rPr lang="en-US" b="1" dirty="0" smtClean="0"/>
              <a:t>separately</a:t>
            </a:r>
            <a:endParaRPr lang="en-US" b="1" dirty="0" smtClean="0"/>
          </a:p>
          <a:p>
            <a:r>
              <a:rPr lang="en-US" b="1" dirty="0" smtClean="0"/>
              <a:t>Improved Signing security</a:t>
            </a:r>
          </a:p>
          <a:p>
            <a:pPr lvl="1"/>
            <a:r>
              <a:rPr lang="en-US" b="1" dirty="0" smtClean="0"/>
              <a:t>HMAC SHA-256 vs. MD5</a:t>
            </a:r>
          </a:p>
          <a:p>
            <a:r>
              <a:rPr lang="en-US" b="1" dirty="0" smtClean="0"/>
              <a:t>NAT  Friendliness</a:t>
            </a:r>
          </a:p>
          <a:p>
            <a:pPr lvl="1"/>
            <a:r>
              <a:rPr lang="en-US" b="1" dirty="0" smtClean="0"/>
              <a:t>VC count is gone</a:t>
            </a:r>
          </a:p>
          <a:p>
            <a:endParaRPr lang="en-US" b="1" dirty="0" smtClean="0"/>
          </a:p>
          <a:p>
            <a:pPr lvl="1"/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784"/>
            <a:ext cx="8763000" cy="897210"/>
          </a:xfrm>
        </p:spPr>
        <p:txBody>
          <a:bodyPr>
            <a:normAutofit/>
          </a:bodyPr>
          <a:lstStyle/>
          <a:p>
            <a:r>
              <a:rPr lang="en-US" dirty="0" smtClean="0"/>
              <a:t>Network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00981"/>
            <a:ext cx="8229600" cy="4928419"/>
          </a:xfrm>
        </p:spPr>
        <p:txBody>
          <a:bodyPr>
            <a:normAutofit/>
          </a:bodyPr>
          <a:lstStyle/>
          <a:p>
            <a:r>
              <a:rPr lang="en-US" b="1" dirty="0" smtClean="0"/>
              <a:t>Network Media link speed spans 10^6</a:t>
            </a:r>
          </a:p>
          <a:p>
            <a:pPr lvl="1"/>
            <a:r>
              <a:rPr lang="en-US" b="1" dirty="0" smtClean="0"/>
              <a:t>Cellular modems</a:t>
            </a:r>
          </a:p>
          <a:p>
            <a:pPr lvl="1"/>
            <a:r>
              <a:rPr lang="en-US" b="1" dirty="0" smtClean="0"/>
              <a:t>Dial-Up networking 9600, 19200 Baud</a:t>
            </a:r>
          </a:p>
          <a:p>
            <a:pPr lvl="1"/>
            <a:r>
              <a:rPr lang="en-US" b="1" dirty="0" smtClean="0"/>
              <a:t>Remember PC network 2Mb/s and Token Ring 4Mb/s?</a:t>
            </a:r>
          </a:p>
          <a:p>
            <a:pPr lvl="1"/>
            <a:r>
              <a:rPr lang="en-US" b="1" dirty="0" smtClean="0"/>
              <a:t>10Mb/s – 1Gb/s Ethernet</a:t>
            </a:r>
          </a:p>
          <a:p>
            <a:pPr lvl="1"/>
            <a:r>
              <a:rPr lang="en-US" b="1" dirty="0" smtClean="0"/>
              <a:t>10GBE and 16Gb/s </a:t>
            </a:r>
            <a:r>
              <a:rPr lang="en-US" b="1" dirty="0" err="1" smtClean="0"/>
              <a:t>Infiniband</a:t>
            </a:r>
            <a:endParaRPr lang="en-US" b="1" dirty="0" smtClean="0"/>
          </a:p>
          <a:p>
            <a:r>
              <a:rPr lang="en-US" b="1" dirty="0" smtClean="0"/>
              <a:t>Latency</a:t>
            </a:r>
          </a:p>
          <a:p>
            <a:pPr lvl="1"/>
            <a:r>
              <a:rPr lang="en-US" b="1" dirty="0" smtClean="0"/>
              <a:t>&lt;1ms to 1200ms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BC410EEA-824F-4D46-AFE7-60426C8C06B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67600" y="0"/>
            <a:ext cx="16764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Anandeep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28464"/>
            <a:ext cx="8229600" cy="6400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Corporate Network Characteristics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2527064"/>
            <a:ext cx="4040188" cy="50292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Continental Latencies (ms)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645025" y="2527064"/>
            <a:ext cx="4041775" cy="502920"/>
          </a:xfrm>
        </p:spPr>
        <p:txBody>
          <a:bodyPr/>
          <a:lstStyle/>
          <a:p>
            <a:r>
              <a:rPr lang="en-US" dirty="0" smtClean="0"/>
              <a:t>Intercontinental Latencies (ms)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435006"/>
            <a:ext cx="533400" cy="365125"/>
          </a:xfrm>
        </p:spPr>
        <p:txBody>
          <a:bodyPr/>
          <a:lstStyle/>
          <a:p>
            <a:fld id="{D07F1315-25FE-49EA-B003-476CD7FC1D58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75435" y="3138934"/>
          <a:ext cx="3144568" cy="2760407"/>
        </p:xfrm>
        <a:graphic>
          <a:graphicData uri="http://schemas.openxmlformats.org/drawingml/2006/table">
            <a:tbl>
              <a:tblPr/>
              <a:tblGrid>
                <a:gridCol w="909236"/>
                <a:gridCol w="855406"/>
                <a:gridCol w="786581"/>
                <a:gridCol w="593345"/>
              </a:tblGrid>
              <a:tr h="920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North</a:t>
                      </a:r>
                      <a:br>
                        <a:rPr lang="en-U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America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Europe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Asia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460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Mean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108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109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163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60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Stddev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91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81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Min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Max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375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372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460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724644" y="3138934"/>
          <a:ext cx="4085058" cy="2730908"/>
        </p:xfrm>
        <a:graphic>
          <a:graphicData uri="http://schemas.openxmlformats.org/drawingml/2006/table">
            <a:tbl>
              <a:tblPr/>
              <a:tblGrid>
                <a:gridCol w="898785"/>
                <a:gridCol w="895358"/>
                <a:gridCol w="747252"/>
                <a:gridCol w="639096"/>
                <a:gridCol w="904567"/>
              </a:tblGrid>
              <a:tr h="91030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North</a:t>
                      </a:r>
                      <a:br>
                        <a:rPr lang="en-US" sz="16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6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America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Europe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Asia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South America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4551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Mean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466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51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kern="1200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Stddev</a:t>
                      </a:r>
                      <a:endParaRPr lang="en-US" sz="2000" b="1" kern="12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138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1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Min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135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188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1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Max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655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717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830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1256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62118" y="1691148"/>
            <a:ext cx="8603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Data Centers in the US, Europe and 2 in Asia</a:t>
            </a:r>
          </a:p>
          <a:p>
            <a:pPr lvl="1"/>
            <a:r>
              <a:rPr lang="en-US" sz="2000" b="1" dirty="0" smtClean="0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ICMP Pings on quiet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28464"/>
            <a:ext cx="8229600" cy="6400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Corporate Network Characteristics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2576224"/>
            <a:ext cx="4040188" cy="50292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Continental Bandwidth (Mb/s)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645025" y="2576224"/>
            <a:ext cx="4041775" cy="502920"/>
          </a:xfrm>
        </p:spPr>
        <p:txBody>
          <a:bodyPr/>
          <a:lstStyle/>
          <a:p>
            <a:r>
              <a:rPr lang="en-US" dirty="0" smtClean="0"/>
              <a:t>Branch Distribution (ms)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435006"/>
            <a:ext cx="533400" cy="365125"/>
          </a:xfrm>
        </p:spPr>
        <p:txBody>
          <a:bodyPr/>
          <a:lstStyle/>
          <a:p>
            <a:fld id="{D07F1315-25FE-49EA-B003-476CD7FC1D58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10221" y="3451124"/>
          <a:ext cx="4104462" cy="2713700"/>
        </p:xfrm>
        <a:graphic>
          <a:graphicData uri="http://schemas.openxmlformats.org/drawingml/2006/table">
            <a:tbl>
              <a:tblPr/>
              <a:tblGrid>
                <a:gridCol w="1013365"/>
                <a:gridCol w="892909"/>
                <a:gridCol w="777034"/>
                <a:gridCol w="555210"/>
                <a:gridCol w="865944"/>
              </a:tblGrid>
              <a:tr h="10935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North America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Europe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Asia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South America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405030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Mean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5030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kern="1200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Stddev</a:t>
                      </a:r>
                      <a:endParaRPr lang="en-US" sz="2000" b="1" kern="12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030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Min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030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Max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155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155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7753" y="3445824"/>
            <a:ext cx="4289205" cy="2748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28464"/>
            <a:ext cx="8229600" cy="6400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Corporate Network Characteristics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2281264"/>
            <a:ext cx="4040188" cy="50292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Continental BDP (MB)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645025" y="2281264"/>
            <a:ext cx="4041775" cy="502920"/>
          </a:xfrm>
        </p:spPr>
        <p:txBody>
          <a:bodyPr/>
          <a:lstStyle/>
          <a:p>
            <a:r>
              <a:rPr lang="en-US" dirty="0" smtClean="0"/>
              <a:t>Intercontinental BDP (MB)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435006"/>
            <a:ext cx="533400" cy="365125"/>
          </a:xfrm>
        </p:spPr>
        <p:txBody>
          <a:bodyPr/>
          <a:lstStyle/>
          <a:p>
            <a:fld id="{D07F1315-25FE-49EA-B003-476CD7FC1D5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2118" y="1691148"/>
            <a:ext cx="8603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Bandwidth Delay </a:t>
            </a:r>
            <a:r>
              <a:rPr lang="en-US" sz="2000" b="1" dirty="0" smtClean="0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Products</a:t>
            </a:r>
            <a:endParaRPr lang="en-US" sz="2000" b="1" dirty="0" smtClean="0">
              <a:effectLst>
                <a:outerShdw blurRad="38000" dist="38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b="1" dirty="0" smtClean="0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# of outstanding SMB requests required to fill a pipe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42264" y="2888726"/>
          <a:ext cx="3610305" cy="2763024"/>
        </p:xfrm>
        <a:graphic>
          <a:graphicData uri="http://schemas.openxmlformats.org/drawingml/2006/table">
            <a:tbl>
              <a:tblPr/>
              <a:tblGrid>
                <a:gridCol w="1031442"/>
                <a:gridCol w="1005700"/>
                <a:gridCol w="796413"/>
                <a:gridCol w="776750"/>
              </a:tblGrid>
              <a:tr h="47965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North America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Europe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Asia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554962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Mean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0.21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0.25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0.53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4962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kern="1200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Stddev</a:t>
                      </a:r>
                      <a:endParaRPr lang="en-US" sz="2000" b="1" kern="12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0.45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0.30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0.46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962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Min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0.083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0458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Max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2.80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1.60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1.80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311689" y="2892167"/>
          <a:ext cx="4488182" cy="2781052"/>
        </p:xfrm>
        <a:graphic>
          <a:graphicData uri="http://schemas.openxmlformats.org/drawingml/2006/table">
            <a:tbl>
              <a:tblPr/>
              <a:tblGrid>
                <a:gridCol w="1056433"/>
                <a:gridCol w="904859"/>
                <a:gridCol w="816077"/>
                <a:gridCol w="855407"/>
                <a:gridCol w="855406"/>
              </a:tblGrid>
              <a:tr h="42634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North America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Europe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Asia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South America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5862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Mean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0.71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2.40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1.70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0.46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86220">
                <a:tc>
                  <a:txBody>
                    <a:bodyPr/>
                    <a:lstStyle/>
                    <a:p>
                      <a:r>
                        <a:rPr lang="en-US" sz="2000" b="1" kern="1200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Stddev</a:t>
                      </a:r>
                      <a:endParaRPr lang="en-US" sz="2000" b="1" kern="12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1.40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1.60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0.58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6220"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Min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0.27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Max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6.60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5.90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1.90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42450" y="5742052"/>
            <a:ext cx="80624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Denmark – Singapore: 155Mbit/s with 592ms delay results in 11MB BDP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Recent MAN result: 1Gbit/s with 76ms delay results in 9.5MB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….   ~50MB in the near future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Optimizing for 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772562"/>
            <a:ext cx="4629149" cy="463937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For low speed WAN links</a:t>
            </a:r>
          </a:p>
          <a:p>
            <a:pPr lvl="1"/>
            <a:r>
              <a:rPr lang="en-US" sz="2000" dirty="0" smtClean="0"/>
              <a:t>Small SMB PDU</a:t>
            </a:r>
          </a:p>
          <a:p>
            <a:pPr lvl="2"/>
            <a:r>
              <a:rPr lang="en-US" sz="1800" dirty="0" smtClean="0"/>
              <a:t>Better responsiveness for mix of file transfers and directory enumeration</a:t>
            </a:r>
          </a:p>
          <a:p>
            <a:pPr lvl="1"/>
            <a:r>
              <a:rPr lang="en-US" sz="2000" dirty="0" smtClean="0"/>
              <a:t>Limit outstanding data </a:t>
            </a:r>
          </a:p>
          <a:p>
            <a:pPr lvl="2"/>
            <a:r>
              <a:rPr lang="en-US" sz="1800" dirty="0" smtClean="0"/>
              <a:t>Avoid false I/O timeouts due to head-of-queue blocking</a:t>
            </a:r>
            <a:endParaRPr lang="en-US" sz="2000" dirty="0" smtClean="0"/>
          </a:p>
          <a:p>
            <a:r>
              <a:rPr lang="en-US" sz="2400" dirty="0" smtClean="0"/>
              <a:t>For high speed WAN links</a:t>
            </a:r>
          </a:p>
          <a:p>
            <a:pPr lvl="1"/>
            <a:r>
              <a:rPr lang="en-US" sz="2000" dirty="0" smtClean="0"/>
              <a:t>Scale the BDP</a:t>
            </a:r>
          </a:p>
          <a:p>
            <a:pPr lvl="2"/>
            <a:r>
              <a:rPr lang="en-US" sz="1800" dirty="0" smtClean="0"/>
              <a:t>Each layer in the stack has a roll</a:t>
            </a:r>
          </a:p>
          <a:p>
            <a:pPr lvl="1"/>
            <a:r>
              <a:rPr lang="en-US" sz="2000" dirty="0" smtClean="0"/>
              <a:t>Ensure congestion doesn’t tank performance</a:t>
            </a:r>
          </a:p>
          <a:p>
            <a:r>
              <a:rPr lang="en-US" sz="2400" dirty="0" smtClean="0"/>
              <a:t>This talk will examine copying a file from a local disk to a remote disk to show all the layers involved</a:t>
            </a:r>
          </a:p>
          <a:p>
            <a:pPr lvl="2"/>
            <a:endParaRPr lang="en-US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86339" y="1314441"/>
            <a:ext cx="3493877" cy="432006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The Client Layers</a:t>
            </a:r>
            <a:endParaRPr kumimoji="0" lang="en-US" sz="2400" b="1" i="0" u="sng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643594" y="5833957"/>
            <a:ext cx="2799175" cy="695419"/>
            <a:chOff x="5670736" y="4249449"/>
            <a:chExt cx="3691807" cy="917182"/>
          </a:xfrm>
        </p:grpSpPr>
        <p:sp>
          <p:nvSpPr>
            <p:cNvPr id="7" name="Rounded Rectangle 6"/>
            <p:cNvSpPr/>
            <p:nvPr/>
          </p:nvSpPr>
          <p:spPr>
            <a:xfrm>
              <a:off x="5670736" y="4254349"/>
              <a:ext cx="467268" cy="3530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140099" y="4249449"/>
              <a:ext cx="2831319" cy="446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Directly affects BDP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670736" y="4725016"/>
              <a:ext cx="467268" cy="353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40099" y="4720115"/>
              <a:ext cx="3222444" cy="446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Affects end-to-end </a:t>
              </a:r>
              <a:r>
                <a:rPr lang="en-US" sz="1600" b="1" dirty="0" err="1" smtClean="0">
                  <a:latin typeface="Arial" pitchFamily="34" charset="0"/>
                  <a:cs typeface="Arial" pitchFamily="34" charset="0"/>
                </a:rPr>
                <a:t>perf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190221" y="1804977"/>
            <a:ext cx="3456840" cy="3847204"/>
            <a:chOff x="1131821" y="2014538"/>
            <a:chExt cx="3700457" cy="4118331"/>
          </a:xfrm>
        </p:grpSpPr>
        <p:sp>
          <p:nvSpPr>
            <p:cNvPr id="12" name="Rounded Rectangle 11"/>
            <p:cNvSpPr/>
            <p:nvPr/>
          </p:nvSpPr>
          <p:spPr>
            <a:xfrm>
              <a:off x="2037198" y="2661704"/>
              <a:ext cx="1518620" cy="588333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 smtClean="0">
                  <a:latin typeface="Arial" pitchFamily="34" charset="0"/>
                  <a:cs typeface="Arial" pitchFamily="34" charset="0"/>
                </a:rPr>
                <a:t>CopyFiIeEx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861972" y="3367704"/>
              <a:ext cx="1927479" cy="12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ounded Rectangle 13"/>
            <p:cNvSpPr/>
            <p:nvPr/>
          </p:nvSpPr>
          <p:spPr>
            <a:xfrm>
              <a:off x="1978789" y="3544204"/>
              <a:ext cx="1577028" cy="588333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IO Manager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913324" y="4309650"/>
              <a:ext cx="876127" cy="529499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SMB2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913324" y="5015037"/>
              <a:ext cx="876127" cy="529499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TCP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" name="Straight Arrow Connector 16"/>
            <p:cNvCxnSpPr>
              <a:stCxn id="16" idx="2"/>
            </p:cNvCxnSpPr>
            <p:nvPr/>
          </p:nvCxnSpPr>
          <p:spPr>
            <a:xfrm rot="5400000">
              <a:off x="3248122" y="5648063"/>
              <a:ext cx="206530" cy="702"/>
            </a:xfrm>
            <a:prstGeom prst="straightConnector1">
              <a:avLst/>
            </a:prstGeom>
            <a:solidFill>
              <a:schemeClr val="accent3">
                <a:lumMod val="75000"/>
              </a:schemeClr>
            </a:solidFill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5" idx="2"/>
              <a:endCxn id="16" idx="0"/>
            </p:cNvCxnSpPr>
            <p:nvPr/>
          </p:nvCxnSpPr>
          <p:spPr>
            <a:xfrm rot="5400000">
              <a:off x="3263444" y="4927355"/>
              <a:ext cx="175887" cy="702"/>
            </a:xfrm>
            <a:prstGeom prst="straightConnector1">
              <a:avLst/>
            </a:prstGeom>
            <a:solidFill>
              <a:schemeClr val="accent3">
                <a:lumMod val="75000"/>
              </a:schemeClr>
            </a:solidFill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3291733" y="4220178"/>
              <a:ext cx="176500" cy="121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>
              <a:off x="2648815" y="3396512"/>
              <a:ext cx="294166" cy="1217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803564" y="2544037"/>
              <a:ext cx="1927479" cy="12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1131821" y="2014538"/>
              <a:ext cx="1284986" cy="411833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Robocopy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2500763" y="2014538"/>
              <a:ext cx="938238" cy="411833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err="1" smtClean="0">
                  <a:latin typeface="Arial" pitchFamily="34" charset="0"/>
                  <a:cs typeface="Arial" pitchFamily="34" charset="0"/>
                </a:rPr>
                <a:t>Xcopy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3497408" y="2014538"/>
              <a:ext cx="992943" cy="411833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Drag-N-drop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71733" y="5780482"/>
              <a:ext cx="705325" cy="24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Network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rot="5400000">
              <a:off x="2795870" y="2485842"/>
              <a:ext cx="176500" cy="175226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4" idx="3"/>
            </p:cNvCxnSpPr>
            <p:nvPr/>
          </p:nvCxnSpPr>
          <p:spPr>
            <a:xfrm rot="5400000">
              <a:off x="3334681" y="2353563"/>
              <a:ext cx="295645" cy="320639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2154014" y="2426371"/>
              <a:ext cx="292042" cy="235333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Can 28"/>
            <p:cNvSpPr/>
            <p:nvPr/>
          </p:nvSpPr>
          <p:spPr>
            <a:xfrm>
              <a:off x="2037198" y="5779869"/>
              <a:ext cx="408859" cy="3530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" name="Group 31"/>
            <p:cNvGrpSpPr/>
            <p:nvPr/>
          </p:nvGrpSpPr>
          <p:grpSpPr>
            <a:xfrm>
              <a:off x="1803564" y="4309039"/>
              <a:ext cx="876127" cy="1442030"/>
              <a:chOff x="2743200" y="4344194"/>
              <a:chExt cx="1981200" cy="1867694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2743200" y="4344194"/>
                <a:ext cx="1981200" cy="685800"/>
              </a:xfrm>
              <a:prstGeom prst="round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latin typeface="Arial" pitchFamily="34" charset="0"/>
                    <a:cs typeface="Arial" pitchFamily="34" charset="0"/>
                  </a:rPr>
                  <a:t>NTFS</a:t>
                </a:r>
                <a:endParaRPr lang="en-US" sz="12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2743200" y="5257800"/>
                <a:ext cx="1981200" cy="685800"/>
              </a:xfrm>
              <a:prstGeom prst="round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latin typeface="Arial" pitchFamily="34" charset="0"/>
                    <a:cs typeface="Arial" pitchFamily="34" charset="0"/>
                  </a:rPr>
                  <a:t>SCSI</a:t>
                </a:r>
                <a:endParaRPr lang="en-US" sz="120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8" name="Straight Arrow Connector 37"/>
              <p:cNvCxnSpPr>
                <a:stCxn id="37" idx="2"/>
              </p:cNvCxnSpPr>
              <p:nvPr/>
            </p:nvCxnSpPr>
            <p:spPr>
              <a:xfrm rot="5400000">
                <a:off x="3600053" y="6077347"/>
                <a:ext cx="267494" cy="1588"/>
              </a:xfrm>
              <a:prstGeom prst="straightConnector1">
                <a:avLst/>
              </a:prstGeom>
              <a:ln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>
                <a:stCxn id="36" idx="2"/>
                <a:endCxn id="37" idx="0"/>
              </p:cNvCxnSpPr>
              <p:nvPr/>
            </p:nvCxnSpPr>
            <p:spPr>
              <a:xfrm rot="5400000">
                <a:off x="3619897" y="5143897"/>
                <a:ext cx="227806" cy="1588"/>
              </a:xfrm>
              <a:prstGeom prst="straightConnector1">
                <a:avLst/>
              </a:prstGeom>
              <a:ln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Arrow Connector 30"/>
            <p:cNvCxnSpPr/>
            <p:nvPr/>
          </p:nvCxnSpPr>
          <p:spPr>
            <a:xfrm rot="5400000">
              <a:off x="2124782" y="4220178"/>
              <a:ext cx="176500" cy="121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3789450" y="2435380"/>
              <a:ext cx="1042828" cy="24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Synchronous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22366" y="3229444"/>
              <a:ext cx="575186" cy="24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Arial" pitchFamily="34" charset="0"/>
                  <a:cs typeface="Arial" pitchFamily="34" charset="0"/>
                </a:rPr>
                <a:t>Async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612010" y="3330335"/>
              <a:ext cx="50526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latin typeface="Arial" pitchFamily="34" charset="0"/>
                  <a:cs typeface="Arial" pitchFamily="34" charset="0"/>
                </a:rPr>
                <a:t>Kernel</a:t>
              </a:r>
              <a:endParaRPr lang="en-US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612010" y="3212669"/>
              <a:ext cx="71045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latin typeface="Arial" pitchFamily="34" charset="0"/>
                  <a:cs typeface="Arial" pitchFamily="34" charset="0"/>
                </a:rPr>
                <a:t>User Mode</a:t>
              </a:r>
              <a:endParaRPr lang="en-US" sz="8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8529222" y="6451559"/>
            <a:ext cx="2792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5292C34-3E5E-4BA5-AF54-F1601B144FB0}" type="slidenum">
              <a:rPr lang="en-US" sz="1400" smtClean="0"/>
              <a:pPr/>
              <a:t>9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4444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5000">
              <a:schemeClr val="phClr">
                <a:tint val="1000"/>
                <a:satMod val="15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10000" t="8000" r="155000" b="200000"/>
          </a:path>
        </a:gradFill>
        <a:gradFill rotWithShape="1">
          <a:gsLst>
            <a:gs pos="0">
              <a:schemeClr val="phClr">
                <a:tint val="45000"/>
                <a:satMod val="1500000"/>
              </a:schemeClr>
            </a:gs>
            <a:gs pos="1000">
              <a:schemeClr val="phClr">
                <a:tint val="45000"/>
                <a:satMod val="14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100000" t="100000" r="135000" b="145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9078</TotalTime>
  <Words>1458</Words>
  <Application>Microsoft Office PowerPoint</Application>
  <PresentationFormat>On-screen Show (4:3)</PresentationFormat>
  <Paragraphs>433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Deluxe</vt:lpstr>
      <vt:lpstr>Slide 1</vt:lpstr>
      <vt:lpstr>Agenda</vt:lpstr>
      <vt:lpstr>Introduction</vt:lpstr>
      <vt:lpstr>SMB Version 2 Design goals</vt:lpstr>
      <vt:lpstr>Network Characteristics</vt:lpstr>
      <vt:lpstr>Corporate Network Characteristics</vt:lpstr>
      <vt:lpstr>Corporate Network Characteristics</vt:lpstr>
      <vt:lpstr>Corporate Network Characteristics</vt:lpstr>
      <vt:lpstr>Optimizing for WAN</vt:lpstr>
      <vt:lpstr>TCP Layer Optimizations for WAN</vt:lpstr>
      <vt:lpstr>SMB2 Tuning for low speed links</vt:lpstr>
      <vt:lpstr>CopyFileEx Optimizations for WAN</vt:lpstr>
      <vt:lpstr>Testing WAN</vt:lpstr>
      <vt:lpstr>Local to Remote RAM Disk</vt:lpstr>
      <vt:lpstr>Bottlenecks: Scaling BW for Smaller Files in Latency Tolerant Way</vt:lpstr>
      <vt:lpstr>Bottlenecks:  Max Credits and Bandwidth Throttling</vt:lpstr>
      <vt:lpstr>SMB Future Evolution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Samba XP 2008 Presentation</dc:title>
  <dc:creator>Thomas Pfenning</dc:creator>
  <cp:lastModifiedBy>Thomas Pfenning</cp:lastModifiedBy>
  <cp:revision>346</cp:revision>
  <dcterms:created xsi:type="dcterms:W3CDTF">2006-06-09T17:05:10Z</dcterms:created>
  <dcterms:modified xsi:type="dcterms:W3CDTF">2008-04-18T08:55:56Z</dcterms:modified>
</cp:coreProperties>
</file>